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9" r:id="rId3"/>
    <p:sldId id="283" r:id="rId5"/>
    <p:sldId id="284" r:id="rId6"/>
    <p:sldId id="262" r:id="rId7"/>
    <p:sldId id="272" r:id="rId8"/>
    <p:sldId id="287" r:id="rId9"/>
    <p:sldId id="261" r:id="rId10"/>
    <p:sldId id="270" r:id="rId11"/>
    <p:sldId id="274" r:id="rId12"/>
    <p:sldId id="286"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15" r:id="rId33"/>
    <p:sldId id="316" r:id="rId34"/>
    <p:sldId id="317" r:id="rId35"/>
    <p:sldId id="318" r:id="rId36"/>
    <p:sldId id="319" r:id="rId37"/>
    <p:sldId id="320" r:id="rId38"/>
    <p:sldId id="321" r:id="rId39"/>
    <p:sldId id="322" r:id="rId40"/>
    <p:sldId id="323" r:id="rId41"/>
    <p:sldId id="325" r:id="rId42"/>
    <p:sldId id="326" r:id="rId43"/>
    <p:sldId id="327" r:id="rId44"/>
    <p:sldId id="329" r:id="rId45"/>
    <p:sldId id="330" r:id="rId46"/>
    <p:sldId id="331" r:id="rId47"/>
    <p:sldId id="332" r:id="rId48"/>
    <p:sldId id="333" r:id="rId49"/>
    <p:sldId id="334" r:id="rId50"/>
    <p:sldId id="335" r:id="rId51"/>
    <p:sldId id="336" r:id="rId52"/>
    <p:sldId id="337" r:id="rId53"/>
    <p:sldId id="350" r:id="rId54"/>
    <p:sldId id="351" r:id="rId55"/>
    <p:sldId id="352" r:id="rId56"/>
    <p:sldId id="353" r:id="rId57"/>
    <p:sldId id="354" r:id="rId58"/>
    <p:sldId id="355" r:id="rId59"/>
    <p:sldId id="380" r:id="rId60"/>
    <p:sldId id="381" r:id="rId61"/>
    <p:sldId id="382" r:id="rId62"/>
    <p:sldId id="383" r:id="rId63"/>
    <p:sldId id="384" r:id="rId64"/>
    <p:sldId id="385" r:id="rId65"/>
    <p:sldId id="386" r:id="rId66"/>
    <p:sldId id="387" r:id="rId67"/>
    <p:sldId id="388" r:id="rId68"/>
    <p:sldId id="285" r:id="rId69"/>
    <p:sldId id="265" r:id="rId70"/>
    <p:sldId id="358" r:id="rId71"/>
    <p:sldId id="356" r:id="rId72"/>
    <p:sldId id="288"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5317" autoAdjust="0"/>
  </p:normalViewPr>
  <p:slideViewPr>
    <p:cSldViewPr snapToGrid="0">
      <p:cViewPr varScale="1">
        <p:scale>
          <a:sx n="84" d="100"/>
          <a:sy n="84" d="100"/>
        </p:scale>
        <p:origin x="318" y="96"/>
      </p:cViewPr>
      <p:guideLst/>
    </p:cSldViewPr>
  </p:slideViewPr>
  <p:notesTextViewPr>
    <p:cViewPr>
      <p:scale>
        <a:sx n="1" d="1"/>
        <a:sy n="1" d="1"/>
      </p:scale>
      <p:origin x="0" y="0"/>
    </p:cViewPr>
  </p:notesTextViewPr>
  <p:sorterViewPr>
    <p:cViewPr>
      <p:scale>
        <a:sx n="75" d="100"/>
        <a:sy n="75" d="100"/>
      </p:scale>
      <p:origin x="0" y="-81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6C37E-11D3-4DB8-A57E-70919EAB46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152D9-5CC7-4E9D-A5C4-B9CCFF0E5E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E8F154-D10B-4217-8098-E9B94BCC3F2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EEE461-41DB-4DF9-A1AC-E0AD990EAB7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E8F154-D10B-4217-8098-E9B94BCC3F2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38D33-8C8F-4E14-BE24-35EBEB99B15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9F7401-6E7D-4CE3-89B6-86741D8BF9B5}"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E8F154-D10B-4217-8098-E9B94BCC3F26}"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38D33-8C8F-4E14-BE24-35EBEB99B152}"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E8F154-D10B-4217-8098-E9B94BCC3F26}"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8152D9-5CC7-4E9D-A5C4-B9CCFF0E5EE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90204" pitchFamily="34" charset="0"/>
              <a:buNone/>
              <a:defRPr/>
            </a:pPr>
            <a:fld id="{4C493B2F-67F1-4FEC-A176-4BDA1A303606}" type="slidenum">
              <a:rPr kumimoji="0" lang="zh-CN" altLang="en-US" sz="1800" b="0" i="0" u="none" strike="noStrike" kern="1200" cap="none" spc="0" normalizeH="0" baseline="0" noProof="0" smtClean="0">
                <a:ln>
                  <a:noFill/>
                </a:ln>
                <a:solidFill>
                  <a:srgbClr val="000000"/>
                </a:solidFill>
                <a:effectLst/>
                <a:uLnTx/>
                <a:uFillTx/>
                <a:latin typeface="Arial" panose="020B060402020209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Arial" panose="020B060402020209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7F6AE7-3555-47AF-9DDF-A6E6AF0CA1E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A38D33-8C8F-4E14-BE24-35EBEB99B15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6858000"/>
          </a:xfrm>
          <a:prstGeom prst="rect">
            <a:avLst/>
          </a:prstGeom>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11" name="图片占位符 10"/>
          <p:cNvSpPr>
            <a:spLocks noGrp="1"/>
          </p:cNvSpPr>
          <p:nvPr>
            <p:ph type="pic" sz="quarter" idx="13"/>
          </p:nvPr>
        </p:nvSpPr>
        <p:spPr>
          <a:xfrm>
            <a:off x="1512787" y="2085939"/>
            <a:ext cx="3549384" cy="2143161"/>
          </a:xfrm>
          <a:custGeom>
            <a:avLst/>
            <a:gdLst>
              <a:gd name="connsiteX0" fmla="*/ 1792618 w 3549384"/>
              <a:gd name="connsiteY0" fmla="*/ 0 h 2143161"/>
              <a:gd name="connsiteX1" fmla="*/ 2516836 w 3549384"/>
              <a:gd name="connsiteY1" fmla="*/ 415730 h 2143161"/>
              <a:gd name="connsiteX2" fmla="*/ 2602882 w 3549384"/>
              <a:gd name="connsiteY2" fmla="*/ 408563 h 2143161"/>
              <a:gd name="connsiteX3" fmla="*/ 3248224 w 3549384"/>
              <a:gd name="connsiteY3" fmla="*/ 1060829 h 2143161"/>
              <a:gd name="connsiteX4" fmla="*/ 3549384 w 3549384"/>
              <a:gd name="connsiteY4" fmla="*/ 1562572 h 2143161"/>
              <a:gd name="connsiteX5" fmla="*/ 2968576 w 3549384"/>
              <a:gd name="connsiteY5" fmla="*/ 2143161 h 2143161"/>
              <a:gd name="connsiteX6" fmla="*/ 580808 w 3549384"/>
              <a:gd name="connsiteY6" fmla="*/ 2143161 h 2143161"/>
              <a:gd name="connsiteX7" fmla="*/ 0 w 3549384"/>
              <a:gd name="connsiteY7" fmla="*/ 1562572 h 2143161"/>
              <a:gd name="connsiteX8" fmla="*/ 437399 w 3549384"/>
              <a:gd name="connsiteY8" fmla="*/ 1003487 h 2143161"/>
              <a:gd name="connsiteX9" fmla="*/ 889139 w 3549384"/>
              <a:gd name="connsiteY9" fmla="*/ 645099 h 2143161"/>
              <a:gd name="connsiteX10" fmla="*/ 968014 w 3549384"/>
              <a:gd name="connsiteY10" fmla="*/ 652267 h 2143161"/>
              <a:gd name="connsiteX11" fmla="*/ 1792618 w 3549384"/>
              <a:gd name="connsiteY11" fmla="*/ 0 h 214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9384" h="2143161">
                <a:moveTo>
                  <a:pt x="1792618" y="0"/>
                </a:moveTo>
                <a:cubicBezTo>
                  <a:pt x="2100949" y="0"/>
                  <a:pt x="2373427" y="164859"/>
                  <a:pt x="2516836" y="415730"/>
                </a:cubicBezTo>
                <a:cubicBezTo>
                  <a:pt x="2545518" y="415730"/>
                  <a:pt x="2574200" y="408563"/>
                  <a:pt x="2602882" y="408563"/>
                </a:cubicBezTo>
                <a:cubicBezTo>
                  <a:pt x="2961405" y="408563"/>
                  <a:pt x="3248224" y="702441"/>
                  <a:pt x="3248224" y="1060829"/>
                </a:cubicBezTo>
                <a:cubicBezTo>
                  <a:pt x="3427486" y="1161178"/>
                  <a:pt x="3549384" y="1347540"/>
                  <a:pt x="3549384" y="1562572"/>
                </a:cubicBezTo>
                <a:cubicBezTo>
                  <a:pt x="3549384" y="1885122"/>
                  <a:pt x="3291247" y="2143161"/>
                  <a:pt x="2968576" y="2143161"/>
                </a:cubicBezTo>
                <a:cubicBezTo>
                  <a:pt x="2968576" y="2143161"/>
                  <a:pt x="2968576" y="2143161"/>
                  <a:pt x="580808" y="2143161"/>
                </a:cubicBezTo>
                <a:cubicBezTo>
                  <a:pt x="265308" y="2143161"/>
                  <a:pt x="0" y="1885122"/>
                  <a:pt x="0" y="1562572"/>
                </a:cubicBezTo>
                <a:cubicBezTo>
                  <a:pt x="0" y="1290197"/>
                  <a:pt x="186432" y="1067997"/>
                  <a:pt x="437399" y="1003487"/>
                </a:cubicBezTo>
                <a:cubicBezTo>
                  <a:pt x="487592" y="802790"/>
                  <a:pt x="674025" y="645099"/>
                  <a:pt x="889139" y="645099"/>
                </a:cubicBezTo>
                <a:cubicBezTo>
                  <a:pt x="917821" y="645099"/>
                  <a:pt x="939332" y="652267"/>
                  <a:pt x="968014" y="652267"/>
                </a:cubicBezTo>
                <a:cubicBezTo>
                  <a:pt x="1054060" y="279543"/>
                  <a:pt x="1391072" y="0"/>
                  <a:pt x="1792618" y="0"/>
                </a:cubicBezTo>
                <a:close/>
              </a:path>
            </a:pathLst>
          </a:custGeom>
        </p:spPr>
        <p:txBody>
          <a:bodyPr wrap="square">
            <a:noAutofit/>
          </a:bodyPr>
          <a:lstStyle/>
          <a:p>
            <a:endParaRPr lang="zh-CN" altLang="en-US"/>
          </a:p>
        </p:txBody>
      </p:sp>
      <p:sp>
        <p:nvSpPr>
          <p:cNvPr id="12" name="图片占位符 11"/>
          <p:cNvSpPr>
            <a:spLocks noGrp="1"/>
          </p:cNvSpPr>
          <p:nvPr>
            <p:ph type="pic" sz="quarter" idx="14"/>
          </p:nvPr>
        </p:nvSpPr>
        <p:spPr>
          <a:xfrm>
            <a:off x="6726693" y="2085939"/>
            <a:ext cx="3549384" cy="2143161"/>
          </a:xfrm>
          <a:custGeom>
            <a:avLst/>
            <a:gdLst>
              <a:gd name="connsiteX0" fmla="*/ 1792618 w 3549384"/>
              <a:gd name="connsiteY0" fmla="*/ 0 h 2143161"/>
              <a:gd name="connsiteX1" fmla="*/ 2516836 w 3549384"/>
              <a:gd name="connsiteY1" fmla="*/ 415730 h 2143161"/>
              <a:gd name="connsiteX2" fmla="*/ 2602881 w 3549384"/>
              <a:gd name="connsiteY2" fmla="*/ 408563 h 2143161"/>
              <a:gd name="connsiteX3" fmla="*/ 3248224 w 3549384"/>
              <a:gd name="connsiteY3" fmla="*/ 1060829 h 2143161"/>
              <a:gd name="connsiteX4" fmla="*/ 3549384 w 3549384"/>
              <a:gd name="connsiteY4" fmla="*/ 1562572 h 2143161"/>
              <a:gd name="connsiteX5" fmla="*/ 2968576 w 3549384"/>
              <a:gd name="connsiteY5" fmla="*/ 2143161 h 2143161"/>
              <a:gd name="connsiteX6" fmla="*/ 580809 w 3549384"/>
              <a:gd name="connsiteY6" fmla="*/ 2143161 h 2143161"/>
              <a:gd name="connsiteX7" fmla="*/ 0 w 3549384"/>
              <a:gd name="connsiteY7" fmla="*/ 1562572 h 2143161"/>
              <a:gd name="connsiteX8" fmla="*/ 437399 w 3549384"/>
              <a:gd name="connsiteY8" fmla="*/ 1003487 h 2143161"/>
              <a:gd name="connsiteX9" fmla="*/ 889139 w 3549384"/>
              <a:gd name="connsiteY9" fmla="*/ 645099 h 2143161"/>
              <a:gd name="connsiteX10" fmla="*/ 968014 w 3549384"/>
              <a:gd name="connsiteY10" fmla="*/ 652267 h 2143161"/>
              <a:gd name="connsiteX11" fmla="*/ 1792618 w 3549384"/>
              <a:gd name="connsiteY11" fmla="*/ 0 h 214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49384" h="2143161">
                <a:moveTo>
                  <a:pt x="1792618" y="0"/>
                </a:moveTo>
                <a:cubicBezTo>
                  <a:pt x="2100949" y="0"/>
                  <a:pt x="2373427" y="164859"/>
                  <a:pt x="2516836" y="415730"/>
                </a:cubicBezTo>
                <a:cubicBezTo>
                  <a:pt x="2545518" y="415730"/>
                  <a:pt x="2574200" y="408563"/>
                  <a:pt x="2602881" y="408563"/>
                </a:cubicBezTo>
                <a:cubicBezTo>
                  <a:pt x="2961405" y="408563"/>
                  <a:pt x="3248224" y="702441"/>
                  <a:pt x="3248224" y="1060829"/>
                </a:cubicBezTo>
                <a:cubicBezTo>
                  <a:pt x="3427486" y="1161178"/>
                  <a:pt x="3549384" y="1347540"/>
                  <a:pt x="3549384" y="1562572"/>
                </a:cubicBezTo>
                <a:cubicBezTo>
                  <a:pt x="3549384" y="1885122"/>
                  <a:pt x="3291247" y="2143161"/>
                  <a:pt x="2968576" y="2143161"/>
                </a:cubicBezTo>
                <a:cubicBezTo>
                  <a:pt x="2968576" y="2143161"/>
                  <a:pt x="2968576" y="2143161"/>
                  <a:pt x="580809" y="2143161"/>
                </a:cubicBezTo>
                <a:cubicBezTo>
                  <a:pt x="265308" y="2143161"/>
                  <a:pt x="0" y="1885122"/>
                  <a:pt x="0" y="1562572"/>
                </a:cubicBezTo>
                <a:cubicBezTo>
                  <a:pt x="0" y="1290197"/>
                  <a:pt x="186433" y="1067997"/>
                  <a:pt x="437399" y="1003487"/>
                </a:cubicBezTo>
                <a:cubicBezTo>
                  <a:pt x="487592" y="802790"/>
                  <a:pt x="674025" y="645099"/>
                  <a:pt x="889139" y="645099"/>
                </a:cubicBezTo>
                <a:cubicBezTo>
                  <a:pt x="917821" y="645099"/>
                  <a:pt x="939332" y="652267"/>
                  <a:pt x="968014" y="652267"/>
                </a:cubicBezTo>
                <a:cubicBezTo>
                  <a:pt x="1054060" y="279543"/>
                  <a:pt x="1391072" y="0"/>
                  <a:pt x="1792618" y="0"/>
                </a:cubicBezTo>
                <a:close/>
              </a:path>
            </a:pathLst>
          </a:custGeom>
        </p:spPr>
        <p:txBody>
          <a:bodyPr wrap="square">
            <a:noAutofit/>
          </a:bodyPr>
          <a:lstStyle/>
          <a:p>
            <a:endParaRPr lang="zh-CN" altLang="en-US"/>
          </a:p>
        </p:txBody>
      </p:sp>
      <p:sp>
        <p:nvSpPr>
          <p:cNvPr id="3" name="日期占位符 2"/>
          <p:cNvSpPr>
            <a:spLocks noGrp="1"/>
          </p:cNvSpPr>
          <p:nvPr>
            <p:ph type="dt" sz="half" idx="10"/>
          </p:nvPr>
        </p:nvSpPr>
        <p:spPr/>
        <p:txBody>
          <a:bodyPr/>
          <a:lstStyle/>
          <a:p>
            <a:pPr marL="0" marR="0" lvl="0" indent="0" algn="l" defTabSz="1136650" rtl="0" eaLnBrk="1" fontAlgn="auto" latinLnBrk="0" hangingPunct="1">
              <a:lnSpc>
                <a:spcPct val="100000"/>
              </a:lnSpc>
              <a:spcBef>
                <a:spcPts val="0"/>
              </a:spcBef>
              <a:spcAft>
                <a:spcPts val="0"/>
              </a:spcAft>
              <a:buClrTx/>
              <a:buSzTx/>
              <a:buFontTx/>
              <a:buNone/>
              <a:defRPr/>
            </a:pPr>
            <a:fld id="{294692E2-2E36-4BA6-BF46-F8FA43FD31EF}" type="datetimeFigureOut">
              <a:rPr kumimoji="0" lang="zh-CN" altLang="en-US" sz="147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fld>
            <a:endParaRPr kumimoji="0" lang="zh-CN" altLang="en-US" sz="147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1136650" rtl="0" eaLnBrk="1" fontAlgn="auto" latinLnBrk="0" hangingPunct="1">
              <a:lnSpc>
                <a:spcPct val="100000"/>
              </a:lnSpc>
              <a:spcBef>
                <a:spcPts val="0"/>
              </a:spcBef>
              <a:spcAft>
                <a:spcPts val="0"/>
              </a:spcAft>
              <a:buClrTx/>
              <a:buSzTx/>
              <a:buFontTx/>
              <a:buNone/>
              <a:defRPr/>
            </a:pPr>
            <a:endParaRPr kumimoji="0" lang="zh-CN" altLang="en-US" sz="147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1136650" rtl="0" eaLnBrk="1" fontAlgn="auto" latinLnBrk="0" hangingPunct="1">
              <a:lnSpc>
                <a:spcPct val="100000"/>
              </a:lnSpc>
              <a:spcBef>
                <a:spcPts val="0"/>
              </a:spcBef>
              <a:spcAft>
                <a:spcPts val="0"/>
              </a:spcAft>
              <a:buClrTx/>
              <a:buSzTx/>
              <a:buFontTx/>
              <a:buNone/>
              <a:defRPr/>
            </a:pPr>
            <a:fld id="{6763B8D0-EB74-4420-911C-521F82DBBECC}" type="slidenum">
              <a:rPr kumimoji="0" lang="zh-CN" altLang="en-US" sz="147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fld>
            <a:endParaRPr kumimoji="0" lang="zh-CN" altLang="en-US" sz="147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248411" y="1930399"/>
            <a:ext cx="4325075" cy="2565401"/>
          </a:xfrm>
          <a:custGeom>
            <a:avLst/>
            <a:gdLst>
              <a:gd name="connsiteX0" fmla="*/ 0 w 4325075"/>
              <a:gd name="connsiteY0" fmla="*/ 0 h 2565401"/>
              <a:gd name="connsiteX1" fmla="*/ 4325075 w 4325075"/>
              <a:gd name="connsiteY1" fmla="*/ 0 h 2565401"/>
              <a:gd name="connsiteX2" fmla="*/ 4325075 w 4325075"/>
              <a:gd name="connsiteY2" fmla="*/ 2565401 h 2565401"/>
              <a:gd name="connsiteX3" fmla="*/ 0 w 4325075"/>
              <a:gd name="connsiteY3" fmla="*/ 2565401 h 2565401"/>
            </a:gdLst>
            <a:ahLst/>
            <a:cxnLst>
              <a:cxn ang="0">
                <a:pos x="connsiteX0" y="connsiteY0"/>
              </a:cxn>
              <a:cxn ang="0">
                <a:pos x="connsiteX1" y="connsiteY1"/>
              </a:cxn>
              <a:cxn ang="0">
                <a:pos x="connsiteX2" y="connsiteY2"/>
              </a:cxn>
              <a:cxn ang="0">
                <a:pos x="connsiteX3" y="connsiteY3"/>
              </a:cxn>
            </a:cxnLst>
            <a:rect l="l" t="t" r="r" b="b"/>
            <a:pathLst>
              <a:path w="4325075" h="2565401">
                <a:moveTo>
                  <a:pt x="0" y="0"/>
                </a:moveTo>
                <a:lnTo>
                  <a:pt x="4325075" y="0"/>
                </a:lnTo>
                <a:lnTo>
                  <a:pt x="4325075" y="2565401"/>
                </a:lnTo>
                <a:lnTo>
                  <a:pt x="0" y="2565401"/>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900894" y="1883657"/>
            <a:ext cx="2480606" cy="2138453"/>
          </a:xfrm>
          <a:custGeom>
            <a:avLst/>
            <a:gdLst>
              <a:gd name="connsiteX0" fmla="*/ 534613 w 2480606"/>
              <a:gd name="connsiteY0" fmla="*/ 0 h 2138453"/>
              <a:gd name="connsiteX1" fmla="*/ 1945993 w 2480606"/>
              <a:gd name="connsiteY1" fmla="*/ 0 h 2138453"/>
              <a:gd name="connsiteX2" fmla="*/ 2480606 w 2480606"/>
              <a:gd name="connsiteY2" fmla="*/ 1069227 h 2138453"/>
              <a:gd name="connsiteX3" fmla="*/ 1945993 w 2480606"/>
              <a:gd name="connsiteY3" fmla="*/ 2138453 h 2138453"/>
              <a:gd name="connsiteX4" fmla="*/ 534613 w 2480606"/>
              <a:gd name="connsiteY4" fmla="*/ 2138453 h 2138453"/>
              <a:gd name="connsiteX5" fmla="*/ 0 w 2480606"/>
              <a:gd name="connsiteY5" fmla="*/ 1069227 h 21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606" h="2138453">
                <a:moveTo>
                  <a:pt x="534613" y="0"/>
                </a:moveTo>
                <a:lnTo>
                  <a:pt x="1945993" y="0"/>
                </a:lnTo>
                <a:lnTo>
                  <a:pt x="2480606" y="1069227"/>
                </a:lnTo>
                <a:lnTo>
                  <a:pt x="1945993" y="2138453"/>
                </a:lnTo>
                <a:lnTo>
                  <a:pt x="534613" y="2138453"/>
                </a:lnTo>
                <a:lnTo>
                  <a:pt x="0" y="1069227"/>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4858407" y="1883657"/>
            <a:ext cx="2480606" cy="2138453"/>
          </a:xfrm>
          <a:custGeom>
            <a:avLst/>
            <a:gdLst>
              <a:gd name="connsiteX0" fmla="*/ 534613 w 2480606"/>
              <a:gd name="connsiteY0" fmla="*/ 0 h 2138453"/>
              <a:gd name="connsiteX1" fmla="*/ 1945993 w 2480606"/>
              <a:gd name="connsiteY1" fmla="*/ 0 h 2138453"/>
              <a:gd name="connsiteX2" fmla="*/ 2480606 w 2480606"/>
              <a:gd name="connsiteY2" fmla="*/ 1069227 h 2138453"/>
              <a:gd name="connsiteX3" fmla="*/ 1945993 w 2480606"/>
              <a:gd name="connsiteY3" fmla="*/ 2138453 h 2138453"/>
              <a:gd name="connsiteX4" fmla="*/ 534613 w 2480606"/>
              <a:gd name="connsiteY4" fmla="*/ 2138453 h 2138453"/>
              <a:gd name="connsiteX5" fmla="*/ 0 w 2480606"/>
              <a:gd name="connsiteY5" fmla="*/ 1069227 h 21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606" h="2138453">
                <a:moveTo>
                  <a:pt x="534613" y="0"/>
                </a:moveTo>
                <a:lnTo>
                  <a:pt x="1945993" y="0"/>
                </a:lnTo>
                <a:lnTo>
                  <a:pt x="2480606" y="1069227"/>
                </a:lnTo>
                <a:lnTo>
                  <a:pt x="1945993" y="2138453"/>
                </a:lnTo>
                <a:lnTo>
                  <a:pt x="534613" y="2138453"/>
                </a:lnTo>
                <a:lnTo>
                  <a:pt x="0" y="1069227"/>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7815919" y="1883657"/>
            <a:ext cx="2480606" cy="2138453"/>
          </a:xfrm>
          <a:custGeom>
            <a:avLst/>
            <a:gdLst>
              <a:gd name="connsiteX0" fmla="*/ 534613 w 2480606"/>
              <a:gd name="connsiteY0" fmla="*/ 0 h 2138453"/>
              <a:gd name="connsiteX1" fmla="*/ 1945993 w 2480606"/>
              <a:gd name="connsiteY1" fmla="*/ 0 h 2138453"/>
              <a:gd name="connsiteX2" fmla="*/ 2480606 w 2480606"/>
              <a:gd name="connsiteY2" fmla="*/ 1069227 h 2138453"/>
              <a:gd name="connsiteX3" fmla="*/ 1945993 w 2480606"/>
              <a:gd name="connsiteY3" fmla="*/ 2138453 h 2138453"/>
              <a:gd name="connsiteX4" fmla="*/ 534613 w 2480606"/>
              <a:gd name="connsiteY4" fmla="*/ 2138453 h 2138453"/>
              <a:gd name="connsiteX5" fmla="*/ 0 w 2480606"/>
              <a:gd name="connsiteY5" fmla="*/ 1069227 h 213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606" h="2138453">
                <a:moveTo>
                  <a:pt x="534613" y="0"/>
                </a:moveTo>
                <a:lnTo>
                  <a:pt x="1945993" y="0"/>
                </a:lnTo>
                <a:lnTo>
                  <a:pt x="2480606" y="1069227"/>
                </a:lnTo>
                <a:lnTo>
                  <a:pt x="1945993" y="2138453"/>
                </a:lnTo>
                <a:lnTo>
                  <a:pt x="534613" y="2138453"/>
                </a:lnTo>
                <a:lnTo>
                  <a:pt x="0" y="1069227"/>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11" name="图片占位符 10"/>
          <p:cNvSpPr>
            <a:spLocks noGrp="1"/>
          </p:cNvSpPr>
          <p:nvPr>
            <p:ph type="pic" sz="quarter" idx="11"/>
          </p:nvPr>
        </p:nvSpPr>
        <p:spPr>
          <a:xfrm>
            <a:off x="1346220" y="1760715"/>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3741536" y="1760719"/>
            <a:ext cx="4707855" cy="4066187"/>
          </a:xfrm>
          <a:custGeom>
            <a:avLst/>
            <a:gdLst>
              <a:gd name="connsiteX0" fmla="*/ 0 w 4707855"/>
              <a:gd name="connsiteY0" fmla="*/ 0 h 4066187"/>
              <a:gd name="connsiteX1" fmla="*/ 4707855 w 4707855"/>
              <a:gd name="connsiteY1" fmla="*/ 0 h 4066187"/>
              <a:gd name="connsiteX2" fmla="*/ 4707855 w 4707855"/>
              <a:gd name="connsiteY2" fmla="*/ 4066187 h 4066187"/>
              <a:gd name="connsiteX3" fmla="*/ 0 w 4707855"/>
              <a:gd name="connsiteY3" fmla="*/ 4066187 h 4066187"/>
            </a:gdLst>
            <a:ahLst/>
            <a:cxnLst>
              <a:cxn ang="0">
                <a:pos x="connsiteX0" y="connsiteY0"/>
              </a:cxn>
              <a:cxn ang="0">
                <a:pos x="connsiteX1" y="connsiteY1"/>
              </a:cxn>
              <a:cxn ang="0">
                <a:pos x="connsiteX2" y="connsiteY2"/>
              </a:cxn>
              <a:cxn ang="0">
                <a:pos x="connsiteX3" y="connsiteY3"/>
              </a:cxn>
            </a:cxnLst>
            <a:rect l="l" t="t" r="r" b="b"/>
            <a:pathLst>
              <a:path w="4707855" h="4066187">
                <a:moveTo>
                  <a:pt x="0" y="0"/>
                </a:moveTo>
                <a:lnTo>
                  <a:pt x="4707855" y="0"/>
                </a:lnTo>
                <a:lnTo>
                  <a:pt x="4707855" y="4066187"/>
                </a:lnTo>
                <a:lnTo>
                  <a:pt x="0" y="4066187"/>
                </a:lnTo>
                <a:close/>
              </a:path>
            </a:pathLst>
          </a:custGeom>
        </p:spPr>
        <p:txBody>
          <a:bodyPr wrap="square">
            <a:noAutofit/>
          </a:bodyPr>
          <a:lstStyle/>
          <a:p>
            <a:endParaRPr lang="zh-CN" altLang="en-US"/>
          </a:p>
        </p:txBody>
      </p:sp>
      <p:sp>
        <p:nvSpPr>
          <p:cNvPr id="12" name="图片占位符 11"/>
          <p:cNvSpPr>
            <a:spLocks noGrp="1"/>
          </p:cNvSpPr>
          <p:nvPr>
            <p:ph type="pic" sz="quarter" idx="13"/>
          </p:nvPr>
        </p:nvSpPr>
        <p:spPr>
          <a:xfrm>
            <a:off x="8520194" y="3819944"/>
            <a:ext cx="2325606" cy="2006963"/>
          </a:xfrm>
          <a:custGeom>
            <a:avLst/>
            <a:gdLst>
              <a:gd name="connsiteX0" fmla="*/ 0 w 2325606"/>
              <a:gd name="connsiteY0" fmla="*/ 0 h 2006963"/>
              <a:gd name="connsiteX1" fmla="*/ 2325606 w 2325606"/>
              <a:gd name="connsiteY1" fmla="*/ 0 h 2006963"/>
              <a:gd name="connsiteX2" fmla="*/ 2325606 w 2325606"/>
              <a:gd name="connsiteY2" fmla="*/ 2006963 h 2006963"/>
              <a:gd name="connsiteX3" fmla="*/ 0 w 2325606"/>
              <a:gd name="connsiteY3" fmla="*/ 2006963 h 2006963"/>
            </a:gdLst>
            <a:ahLst/>
            <a:cxnLst>
              <a:cxn ang="0">
                <a:pos x="connsiteX0" y="connsiteY0"/>
              </a:cxn>
              <a:cxn ang="0">
                <a:pos x="connsiteX1" y="connsiteY1"/>
              </a:cxn>
              <a:cxn ang="0">
                <a:pos x="connsiteX2" y="connsiteY2"/>
              </a:cxn>
              <a:cxn ang="0">
                <a:pos x="connsiteX3" y="connsiteY3"/>
              </a:cxn>
            </a:cxnLst>
            <a:rect l="l" t="t" r="r" b="b"/>
            <a:pathLst>
              <a:path w="2325606" h="2006963">
                <a:moveTo>
                  <a:pt x="0" y="0"/>
                </a:moveTo>
                <a:lnTo>
                  <a:pt x="2325606" y="0"/>
                </a:lnTo>
                <a:lnTo>
                  <a:pt x="2325606" y="2006963"/>
                </a:lnTo>
                <a:lnTo>
                  <a:pt x="0" y="200696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791C74C5-49C3-4B91-9805-E5C47E5A7A90}"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alpha val="0"/>
                </a:schemeClr>
              </a:solidFill>
              <a:latin typeface="微软雅黑" panose="020B0503020204020204" pitchFamily="34" charset="-122"/>
              <a:ea typeface="微软雅黑" panose="020B0503020204020204" pitchFamily="34" charset="-122"/>
              <a:sym typeface="+mn-ea"/>
            </a:endParaRP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alpha val="0"/>
                </a:schemeClr>
              </a:solidFill>
              <a:latin typeface="微软雅黑" panose="020B0503020204020204" pitchFamily="34" charset="-122"/>
              <a:ea typeface="微软雅黑" panose="020B0503020204020204" pitchFamily="34" charset="-122"/>
              <a:sym typeface="+mn-ea"/>
            </a:endParaRPr>
          </a:p>
        </p:txBody>
      </p:sp>
      <p:sp>
        <p:nvSpPr>
          <p:cNvPr id="3" name="矩形 2"/>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52400" y="150586"/>
            <a:ext cx="11887200" cy="6556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2.emf"/><Relationship Id="rId1"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11.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22.png"/><Relationship Id="rId1" Type="http://schemas.openxmlformats.org/officeDocument/2006/relationships/image" Target="../media/image11.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11.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11.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11.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30.png"/><Relationship Id="rId1" Type="http://schemas.openxmlformats.org/officeDocument/2006/relationships/image" Target="../media/image11.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11.jpe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11.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11.jpe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4.png"/><Relationship Id="rId7" Type="http://schemas.openxmlformats.org/officeDocument/2006/relationships/image" Target="../media/image41.png"/><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9.png"/><Relationship Id="rId10" Type="http://schemas.openxmlformats.org/officeDocument/2006/relationships/notesSlide" Target="../notesSlides/notesSlide34.xml"/><Relationship Id="rId1"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8.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11.jpe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3.xml"/><Relationship Id="rId2" Type="http://schemas.openxmlformats.org/officeDocument/2006/relationships/image" Target="../media/image55.png"/><Relationship Id="rId1" Type="http://schemas.openxmlformats.org/officeDocument/2006/relationships/image" Target="../media/image11.jpe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3.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11.jpe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3.xml"/><Relationship Id="rId2" Type="http://schemas.openxmlformats.org/officeDocument/2006/relationships/image" Target="../media/image59.png"/><Relationship Id="rId1" Type="http://schemas.openxmlformats.org/officeDocument/2006/relationships/image" Target="../media/image11.jpeg"/></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60.xml"/><Relationship Id="rId8" Type="http://schemas.openxmlformats.org/officeDocument/2006/relationships/slideLayout" Target="../slideLayouts/slideLayout2.xml"/><Relationship Id="rId7" Type="http://schemas.openxmlformats.org/officeDocument/2006/relationships/image" Target="../media/image60.png"/><Relationship Id="rId6" Type="http://schemas.openxmlformats.org/officeDocument/2006/relationships/image" Target="../media/image54.png"/><Relationship Id="rId5" Type="http://schemas.openxmlformats.org/officeDocument/2006/relationships/image" Target="../media/image59.png"/><Relationship Id="rId4" Type="http://schemas.openxmlformats.org/officeDocument/2006/relationships/image" Target="../media/image56.png"/><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image" Target="../media/image4.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0.jpeg"/><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12576"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rotWithShape="1">
          <a:blip r:embed="rId2"/>
          <a:srcRect t="49809" b="33893"/>
          <a:stretch>
            <a:fillRect/>
          </a:stretch>
        </p:blipFill>
        <p:spPr>
          <a:xfrm>
            <a:off x="1676400" y="5498757"/>
            <a:ext cx="8864352" cy="1359243"/>
          </a:xfrm>
          <a:prstGeom prst="rect">
            <a:avLst/>
          </a:prstGeom>
        </p:spPr>
      </p:pic>
      <p:grpSp>
        <p:nvGrpSpPr>
          <p:cNvPr id="23" name="组合 22"/>
          <p:cNvGrpSpPr/>
          <p:nvPr/>
        </p:nvGrpSpPr>
        <p:grpSpPr>
          <a:xfrm>
            <a:off x="1688976" y="1344613"/>
            <a:ext cx="8839200" cy="4168774"/>
            <a:chOff x="1688976" y="1344613"/>
            <a:chExt cx="8839200" cy="4168774"/>
          </a:xfrm>
        </p:grpSpPr>
        <p:sp>
          <p:nvSpPr>
            <p:cNvPr id="5" name="矩形 4"/>
            <p:cNvSpPr/>
            <p:nvPr/>
          </p:nvSpPr>
          <p:spPr>
            <a:xfrm>
              <a:off x="1688976" y="1344613"/>
              <a:ext cx="8839200"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913270" y="1554164"/>
              <a:ext cx="8365460" cy="3730624"/>
              <a:chOff x="1676400" y="1770052"/>
              <a:chExt cx="8839200" cy="3941890"/>
            </a:xfrm>
          </p:grpSpPr>
          <p:sp>
            <p:nvSpPr>
              <p:cNvPr id="8" name="任意多边形 7"/>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flipH="1">
                <a:off x="1019175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flipH="1" flipV="1">
                <a:off x="1019175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p:cNvSpPr txBox="1"/>
          <p:nvPr/>
        </p:nvSpPr>
        <p:spPr>
          <a:xfrm>
            <a:off x="2888210" y="2402749"/>
            <a:ext cx="6421120" cy="829945"/>
          </a:xfrm>
          <a:prstGeom prst="rect">
            <a:avLst/>
          </a:prstGeom>
          <a:noFill/>
        </p:spPr>
        <p:txBody>
          <a:bodyPr wrap="non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smtClean="0">
                <a:ln>
                  <a:noFill/>
                </a:ln>
                <a:solidFill>
                  <a:schemeClr val="accent1"/>
                </a:solidFill>
                <a:effectLst/>
                <a:uLnTx/>
                <a:uFillTx/>
                <a:latin typeface="Arial" panose="020B0604020202090204"/>
                <a:ea typeface="微软雅黑"/>
              </a:rPr>
              <a:t>计科</a:t>
            </a:r>
            <a:r>
              <a:rPr kumimoji="0" lang="en-US" altLang="zh-CN" sz="4800" b="1" i="0" u="none" strike="noStrike" kern="1200" cap="none" spc="0" normalizeH="0" baseline="0" noProof="0" dirty="0" smtClean="0">
                <a:ln>
                  <a:noFill/>
                </a:ln>
                <a:solidFill>
                  <a:schemeClr val="accent1"/>
                </a:solidFill>
                <a:effectLst/>
                <a:uLnTx/>
                <a:uFillTx/>
                <a:latin typeface="Arial" panose="020B0604020202090204"/>
                <a:ea typeface="微软雅黑"/>
              </a:rPr>
              <a:t>1604</a:t>
            </a:r>
            <a:r>
              <a:rPr kumimoji="0" lang="zh-CN" altLang="en-US" sz="4800" b="1" i="0" u="none" strike="noStrike" kern="1200" cap="none" spc="0" normalizeH="0" baseline="0" noProof="0" dirty="0" smtClean="0">
                <a:ln>
                  <a:noFill/>
                </a:ln>
                <a:solidFill>
                  <a:schemeClr val="accent1"/>
                </a:solidFill>
                <a:effectLst/>
                <a:uLnTx/>
                <a:uFillTx/>
                <a:latin typeface="Arial" panose="020B0604020202090204"/>
                <a:ea typeface="微软雅黑"/>
              </a:rPr>
              <a:t>软件工程汇报</a:t>
            </a:r>
            <a:endParaRPr kumimoji="0" lang="zh-CN" altLang="en-US" sz="4800" b="1" i="0" u="none" strike="noStrike" kern="1200" cap="none" spc="0" normalizeH="0" baseline="0" noProof="0" dirty="0" smtClean="0">
              <a:ln>
                <a:noFill/>
              </a:ln>
              <a:solidFill>
                <a:schemeClr val="accent1"/>
              </a:solidFill>
              <a:effectLst/>
              <a:uLnTx/>
              <a:uFillTx/>
              <a:latin typeface="Arial" panose="020B0604020202090204"/>
              <a:ea typeface="微软雅黑"/>
            </a:endParaRPr>
          </a:p>
        </p:txBody>
      </p:sp>
      <p:grpSp>
        <p:nvGrpSpPr>
          <p:cNvPr id="24" name="组合 23"/>
          <p:cNvGrpSpPr/>
          <p:nvPr/>
        </p:nvGrpSpPr>
        <p:grpSpPr>
          <a:xfrm>
            <a:off x="2928673" y="3578469"/>
            <a:ext cx="6340202" cy="460080"/>
            <a:chOff x="2928673" y="3578469"/>
            <a:chExt cx="6340202" cy="460080"/>
          </a:xfrm>
        </p:grpSpPr>
        <p:cxnSp>
          <p:nvCxnSpPr>
            <p:cNvPr id="17" name="直接连接符 16"/>
            <p:cNvCxnSpPr/>
            <p:nvPr/>
          </p:nvCxnSpPr>
          <p:spPr>
            <a:xfrm>
              <a:off x="3067050" y="3578469"/>
              <a:ext cx="6201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067050" y="4038549"/>
              <a:ext cx="62018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28673" y="3623843"/>
              <a:ext cx="6340202" cy="368300"/>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smtClean="0">
                  <a:ln>
                    <a:noFill/>
                  </a:ln>
                  <a:solidFill>
                    <a:prstClr val="black">
                      <a:lumMod val="65000"/>
                      <a:lumOff val="35000"/>
                    </a:prstClr>
                  </a:solidFill>
                  <a:effectLst/>
                  <a:uLnTx/>
                  <a:uFillTx/>
                  <a:latin typeface="Century Gothic" panose="020B0502020202020204" pitchFamily="34" charset="0"/>
                  <a:ea typeface="微软雅黑"/>
                  <a:cs typeface="+mn-cs"/>
                </a:rPr>
                <a:t>软件工程汇报</a:t>
              </a:r>
              <a:endParaRPr kumimoji="0" lang="zh-CN" altLang="en-US" b="0" i="0" u="none" strike="noStrike" kern="1200" cap="none" spc="0" normalizeH="0" baseline="0" noProof="0" dirty="0" smtClean="0">
                <a:ln>
                  <a:noFill/>
                </a:ln>
                <a:solidFill>
                  <a:prstClr val="black">
                    <a:lumMod val="65000"/>
                    <a:lumOff val="35000"/>
                  </a:prstClr>
                </a:solidFill>
                <a:effectLst/>
                <a:uLnTx/>
                <a:uFillTx/>
                <a:latin typeface="Century Gothic" panose="020B0502020202020204" pitchFamily="34" charset="0"/>
                <a:ea typeface="微软雅黑"/>
                <a:cs typeface="+mn-cs"/>
              </a:endParaRPr>
            </a:p>
          </p:txBody>
        </p:sp>
      </p:grpSp>
      <p:sp>
        <p:nvSpPr>
          <p:cNvPr id="2" name="文本框 1"/>
          <p:cNvSpPr txBox="1"/>
          <p:nvPr/>
        </p:nvSpPr>
        <p:spPr>
          <a:xfrm>
            <a:off x="3728720" y="4215765"/>
            <a:ext cx="4594860" cy="645160"/>
          </a:xfrm>
          <a:prstGeom prst="rect">
            <a:avLst/>
          </a:prstGeom>
          <a:noFill/>
        </p:spPr>
        <p:txBody>
          <a:bodyPr wrap="square" rtlCol="0">
            <a:spAutoFit/>
          </a:bodyPr>
          <a:p>
            <a:pPr algn="ctr"/>
            <a:r>
              <a:rPr lang="zh-CN" altLang="en-US">
                <a:latin typeface="+mj-ea"/>
              </a:rPr>
              <a:t>团长</a:t>
            </a:r>
            <a:r>
              <a:rPr lang="en-US" altLang="zh-CN">
                <a:latin typeface="+mj-ea"/>
              </a:rPr>
              <a:t>:</a:t>
            </a:r>
            <a:r>
              <a:rPr lang="zh-CN" altLang="en-US">
                <a:latin typeface="+mj-ea"/>
              </a:rPr>
              <a:t>匡凌熙</a:t>
            </a:r>
            <a:endParaRPr lang="zh-CN" altLang="en-US">
              <a:latin typeface="+mj-ea"/>
            </a:endParaRPr>
          </a:p>
          <a:p>
            <a:pPr algn="ctr"/>
            <a:r>
              <a:rPr lang="zh-CN" altLang="en-US">
                <a:latin typeface="+mj-ea"/>
              </a:rPr>
              <a:t>组长</a:t>
            </a:r>
            <a:r>
              <a:rPr lang="en-US" altLang="zh-CN">
                <a:latin typeface="+mj-ea"/>
              </a:rPr>
              <a:t>:</a:t>
            </a:r>
            <a:r>
              <a:rPr lang="zh-CN" altLang="en-US">
                <a:latin typeface="+mj-ea"/>
              </a:rPr>
              <a:t>周雅婷 杨帆 金任任 朱盛通</a:t>
            </a:r>
            <a:endParaRPr lang="zh-CN" altLang="en-US">
              <a:latin typeface="+mj-ea"/>
            </a:endParaRPr>
          </a:p>
        </p:txBody>
      </p:sp>
    </p:spTree>
  </p:cSld>
  <p:clrMapOvr>
    <a:masterClrMapping/>
  </p:clrMapOvr>
  <mc:AlternateContent xmlns:mc="http://schemas.openxmlformats.org/markup-compatibility/2006">
    <mc:Choice xmlns:p14="http://schemas.microsoft.com/office/powerpoint/2010/main" Requires="p14">
      <p:transition spd="slow" p14:dur="1500">
        <p:randomBar/>
      </p:transition>
    </mc:Choice>
    <mc:Fallback>
      <p:transition spd="slow">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arn(inVertical)">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01506" y="3366757"/>
            <a:ext cx="3387725" cy="1206367"/>
            <a:chOff x="4402141" y="3098787"/>
            <a:chExt cx="3387725" cy="1206367"/>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402141" y="3098787"/>
              <a:ext cx="3387725" cy="1206367"/>
              <a:chOff x="2843113" y="4562974"/>
              <a:chExt cx="3387725" cy="1206367"/>
            </a:xfrm>
          </p:grpSpPr>
          <p:sp>
            <p:nvSpPr>
              <p:cNvPr id="10" name="文本框 9"/>
              <p:cNvSpPr txBox="1"/>
              <p:nvPr/>
            </p:nvSpPr>
            <p:spPr>
              <a:xfrm>
                <a:off x="2849419" y="5462636"/>
                <a:ext cx="3375106" cy="306705"/>
              </a:xfrm>
              <a:prstGeom prst="rect">
                <a:avLst/>
              </a:prstGeom>
              <a:noFill/>
            </p:spPr>
            <p:txBody>
              <a:bodyPr wrap="square" rtlCol="0">
                <a:spAutoFit/>
                <a:scene3d>
                  <a:camera prst="orthographicFront"/>
                  <a:lightRig rig="threePt" dir="t"/>
                </a:scene3d>
                <a:sp3d contourW="12700"/>
              </a:bodyPr>
              <a:lstStyle/>
              <a:p>
                <a:pPr algn="ctr"/>
                <a:endParaRPr lang="en-US" altLang="zh-CN" sz="1400" dirty="0" smtClean="0">
                  <a:solidFill>
                    <a:schemeClr val="bg1"/>
                  </a:solidFill>
                  <a:latin typeface="Century Gothic" panose="020B0502020202020204" pitchFamily="34" charset="0"/>
                </a:endParaRPr>
              </a:p>
            </p:txBody>
          </p:sp>
          <p:sp>
            <p:nvSpPr>
              <p:cNvPr id="11" name="文本框 10"/>
              <p:cNvSpPr txBox="1"/>
              <p:nvPr/>
            </p:nvSpPr>
            <p:spPr>
              <a:xfrm>
                <a:off x="2843113" y="4562974"/>
                <a:ext cx="3387725" cy="645160"/>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rPr>
                  <a:t>子系统开发情况</a:t>
                </a:r>
                <a:endParaRPr lang="zh-CN" altLang="en-US" sz="3600" b="1" dirty="0">
                  <a:solidFill>
                    <a:schemeClr val="bg1"/>
                  </a:solidFill>
                </a:endParaRPr>
              </a:p>
            </p:txBody>
          </p:sp>
        </p:gr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387846" y="3098787"/>
            <a:ext cx="3416320" cy="1207439"/>
            <a:chOff x="4387846" y="3098787"/>
            <a:chExt cx="3416320" cy="1207439"/>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387846" y="3098787"/>
              <a:ext cx="3416320" cy="1207439"/>
              <a:chOff x="2828818" y="4562974"/>
              <a:chExt cx="3416320" cy="1207439"/>
            </a:xfrm>
          </p:grpSpPr>
          <p:sp>
            <p:nvSpPr>
              <p:cNvPr id="10" name="文本框 9"/>
              <p:cNvSpPr txBox="1"/>
              <p:nvPr/>
            </p:nvSpPr>
            <p:spPr>
              <a:xfrm>
                <a:off x="2849419" y="5462636"/>
                <a:ext cx="3375106" cy="307777"/>
              </a:xfrm>
              <a:prstGeom prst="rect">
                <a:avLst/>
              </a:prstGeom>
              <a:noFill/>
            </p:spPr>
            <p:txBody>
              <a:bodyPr wrap="square" rtlCol="0">
                <a:spAutoFit/>
                <a:scene3d>
                  <a:camera prst="orthographicFront"/>
                  <a:lightRig rig="threePt" dir="t"/>
                </a:scene3d>
                <a:sp3d contourW="12700"/>
              </a:bodyPr>
              <a:lstStyle/>
              <a:p>
                <a:pPr algn="ctr"/>
                <a:endParaRPr lang="en-US" altLang="zh-CN" sz="1400" dirty="0">
                  <a:solidFill>
                    <a:srgbClr val="FF0000"/>
                  </a:solidFill>
                  <a:latin typeface="Century Gothic" panose="020B0502020202020204" pitchFamily="34" charset="0"/>
                </a:endParaRPr>
              </a:p>
            </p:txBody>
          </p:sp>
          <p:sp>
            <p:nvSpPr>
              <p:cNvPr id="11" name="文本框 10"/>
              <p:cNvSpPr txBox="1"/>
              <p:nvPr/>
            </p:nvSpPr>
            <p:spPr>
              <a:xfrm>
                <a:off x="2828818" y="4562974"/>
                <a:ext cx="3416320"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smtClean="0">
                    <a:solidFill>
                      <a:schemeClr val="bg1"/>
                    </a:solidFill>
                  </a:rPr>
                  <a:t>成绩管理子系统</a:t>
                </a:r>
                <a:endParaRPr lang="zh-CN" altLang="en-US" sz="3600" b="1" dirty="0">
                  <a:solidFill>
                    <a:schemeClr val="bg1"/>
                  </a:solidFill>
                </a:endParaRPr>
              </a:p>
            </p:txBody>
          </p:sp>
        </p:gr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1"/>
          <p:cNvCxnSpPr/>
          <p:nvPr/>
        </p:nvCxnSpPr>
        <p:spPr>
          <a:xfrm>
            <a:off x="7310359" y="3787960"/>
            <a:ext cx="3764185" cy="0"/>
          </a:xfrm>
          <a:prstGeom prst="line">
            <a:avLst/>
          </a:prstGeom>
          <a:ln w="15875">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8" name="Oval 2"/>
          <p:cNvSpPr/>
          <p:nvPr/>
        </p:nvSpPr>
        <p:spPr>
          <a:xfrm>
            <a:off x="5135860" y="2854198"/>
            <a:ext cx="2021449" cy="202144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Block Arc 7"/>
          <p:cNvSpPr/>
          <p:nvPr/>
        </p:nvSpPr>
        <p:spPr>
          <a:xfrm flipH="1" flipV="1">
            <a:off x="4488092" y="2187801"/>
            <a:ext cx="3203125" cy="3203124"/>
          </a:xfrm>
          <a:prstGeom prst="blockArc">
            <a:avLst>
              <a:gd name="adj1" fmla="val 21599999"/>
              <a:gd name="adj2" fmla="val 8180671"/>
              <a:gd name="adj3" fmla="val 11913"/>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30" name="Isosceles Triangle 8"/>
          <p:cNvSpPr/>
          <p:nvPr/>
        </p:nvSpPr>
        <p:spPr>
          <a:xfrm rot="18900000" flipH="1" flipV="1">
            <a:off x="6966834" y="2712908"/>
            <a:ext cx="658106" cy="567333"/>
          </a:xfrm>
          <a:prstGeom prst="triangle">
            <a:avLst/>
          </a:pr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31" name="Block Arc 10"/>
          <p:cNvSpPr/>
          <p:nvPr/>
        </p:nvSpPr>
        <p:spPr>
          <a:xfrm>
            <a:off x="4488092" y="2187801"/>
            <a:ext cx="3203125" cy="3203124"/>
          </a:xfrm>
          <a:prstGeom prst="blockArc">
            <a:avLst>
              <a:gd name="adj1" fmla="val 21599999"/>
              <a:gd name="adj2" fmla="val 8180671"/>
              <a:gd name="adj3" fmla="val 1191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32" name="Isosceles Triangle 11"/>
          <p:cNvSpPr/>
          <p:nvPr/>
        </p:nvSpPr>
        <p:spPr>
          <a:xfrm rot="8100000" flipV="1">
            <a:off x="4562444" y="4314965"/>
            <a:ext cx="658105" cy="567333"/>
          </a:xfrm>
          <a:prstGeom prst="triangle">
            <a:avLst/>
          </a:pr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cxnSp>
        <p:nvCxnSpPr>
          <p:cNvPr id="33" name="Straight Connector 12"/>
          <p:cNvCxnSpPr/>
          <p:nvPr/>
        </p:nvCxnSpPr>
        <p:spPr>
          <a:xfrm flipH="1">
            <a:off x="441307" y="3773941"/>
            <a:ext cx="3528176" cy="0"/>
          </a:xfrm>
          <a:prstGeom prst="line">
            <a:avLst/>
          </a:prstGeom>
          <a:ln w="15875">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4" name="Freeform: Shape 77"/>
          <p:cNvSpPr/>
          <p:nvPr/>
        </p:nvSpPr>
        <p:spPr bwMode="auto">
          <a:xfrm>
            <a:off x="2789755" y="3907318"/>
            <a:ext cx="420702" cy="42070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5" name="Freeform: Shape 78"/>
          <p:cNvSpPr/>
          <p:nvPr/>
        </p:nvSpPr>
        <p:spPr bwMode="auto">
          <a:xfrm>
            <a:off x="2112133" y="3907318"/>
            <a:ext cx="420702" cy="42070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6" name="Freeform: Shape 79"/>
          <p:cNvSpPr/>
          <p:nvPr/>
        </p:nvSpPr>
        <p:spPr bwMode="auto">
          <a:xfrm>
            <a:off x="3467378" y="3907318"/>
            <a:ext cx="420702" cy="4207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7" name="Freeform: Shape 80"/>
          <p:cNvSpPr/>
          <p:nvPr/>
        </p:nvSpPr>
        <p:spPr bwMode="auto">
          <a:xfrm>
            <a:off x="9054213" y="3242904"/>
            <a:ext cx="420702" cy="42070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8" name="Freeform: Shape 81"/>
          <p:cNvSpPr/>
          <p:nvPr/>
        </p:nvSpPr>
        <p:spPr bwMode="auto">
          <a:xfrm>
            <a:off x="8376591" y="3242904"/>
            <a:ext cx="420702" cy="42070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9" name="Freeform: Shape 82"/>
          <p:cNvSpPr/>
          <p:nvPr/>
        </p:nvSpPr>
        <p:spPr bwMode="auto">
          <a:xfrm>
            <a:off x="9731836" y="3242904"/>
            <a:ext cx="420702" cy="4207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grpSp>
        <p:nvGrpSpPr>
          <p:cNvPr id="40" name="组合 39"/>
          <p:cNvGrpSpPr/>
          <p:nvPr/>
        </p:nvGrpSpPr>
        <p:grpSpPr>
          <a:xfrm>
            <a:off x="441307" y="2731169"/>
            <a:ext cx="4188958" cy="904863"/>
            <a:chOff x="315992" y="3240458"/>
            <a:chExt cx="3414861" cy="904863"/>
          </a:xfrm>
        </p:grpSpPr>
        <p:sp>
          <p:nvSpPr>
            <p:cNvPr id="41" name="矩形 40"/>
            <p:cNvSpPr/>
            <p:nvPr/>
          </p:nvSpPr>
          <p:spPr>
            <a:xfrm>
              <a:off x="874712" y="3677812"/>
              <a:ext cx="2856141" cy="294824"/>
            </a:xfrm>
            <a:prstGeom prst="rect">
              <a:avLst/>
            </a:prstGeom>
          </p:spPr>
          <p:txBody>
            <a:bodyPr wrap="square">
              <a:spAutoFit/>
              <a:scene3d>
                <a:camera prst="orthographicFront"/>
                <a:lightRig rig="threePt" dir="t"/>
              </a:scene3d>
              <a:sp3d contourW="12700"/>
            </a:bodyPr>
            <a:lstStyle/>
            <a:p>
              <a:pPr>
                <a:lnSpc>
                  <a:spcPct val="120000"/>
                </a:lnSpc>
              </a:pPr>
              <a:endParaRPr lang="en-US" altLang="zh-CN" sz="1200" dirty="0" smtClean="0">
                <a:solidFill>
                  <a:schemeClr val="tx1">
                    <a:lumMod val="50000"/>
                    <a:lumOff val="50000"/>
                  </a:schemeClr>
                </a:solidFill>
              </a:endParaRPr>
            </a:p>
          </p:txBody>
        </p:sp>
        <p:sp>
          <p:nvSpPr>
            <p:cNvPr id="42" name="矩形 41"/>
            <p:cNvSpPr/>
            <p:nvPr/>
          </p:nvSpPr>
          <p:spPr>
            <a:xfrm>
              <a:off x="315992" y="3240458"/>
              <a:ext cx="3304666" cy="904863"/>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smtClean="0">
                  <a:solidFill>
                    <a:schemeClr val="tx1">
                      <a:lumMod val="75000"/>
                      <a:lumOff val="25000"/>
                    </a:schemeClr>
                  </a:solidFill>
                </a:rPr>
                <a:t>前端</a:t>
              </a:r>
              <a:endParaRPr lang="en-US" altLang="zh-CN" sz="2400" b="1" dirty="0" smtClean="0">
                <a:solidFill>
                  <a:schemeClr val="tx1">
                    <a:lumMod val="75000"/>
                    <a:lumOff val="25000"/>
                  </a:schemeClr>
                </a:solidFill>
              </a:endParaRPr>
            </a:p>
            <a:p>
              <a:pPr>
                <a:lnSpc>
                  <a:spcPct val="120000"/>
                </a:lnSpc>
              </a:pPr>
              <a:r>
                <a:rPr lang="zh-CN" altLang="en-US" sz="2000" dirty="0" smtClean="0">
                  <a:solidFill>
                    <a:schemeClr val="tx1">
                      <a:lumMod val="50000"/>
                      <a:lumOff val="50000"/>
                    </a:schemeClr>
                  </a:solidFill>
                </a:rPr>
                <a:t>王子炎、邓德师、金任任、徐志超</a:t>
              </a:r>
              <a:endParaRPr lang="zh-CN" altLang="en-US" sz="2000" b="1" dirty="0">
                <a:solidFill>
                  <a:schemeClr val="tx1">
                    <a:lumMod val="75000"/>
                    <a:lumOff val="25000"/>
                  </a:schemeClr>
                </a:solidFill>
              </a:endParaRPr>
            </a:p>
          </p:txBody>
        </p:sp>
      </p:grpSp>
      <p:grpSp>
        <p:nvGrpSpPr>
          <p:cNvPr id="43" name="组合 42"/>
          <p:cNvGrpSpPr/>
          <p:nvPr/>
        </p:nvGrpSpPr>
        <p:grpSpPr>
          <a:xfrm>
            <a:off x="7257242" y="3877838"/>
            <a:ext cx="3563277" cy="904863"/>
            <a:chOff x="874712" y="3194664"/>
            <a:chExt cx="2909983" cy="904863"/>
          </a:xfrm>
        </p:grpSpPr>
        <p:sp>
          <p:nvSpPr>
            <p:cNvPr id="44" name="矩形 43"/>
            <p:cNvSpPr/>
            <p:nvPr/>
          </p:nvSpPr>
          <p:spPr>
            <a:xfrm>
              <a:off x="874712" y="3677812"/>
              <a:ext cx="2856141" cy="29360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1200" dirty="0">
                <a:solidFill>
                  <a:schemeClr val="tx1">
                    <a:lumMod val="50000"/>
                    <a:lumOff val="50000"/>
                  </a:schemeClr>
                </a:solidFill>
              </a:endParaRPr>
            </a:p>
          </p:txBody>
        </p:sp>
        <p:sp>
          <p:nvSpPr>
            <p:cNvPr id="45" name="矩形 44"/>
            <p:cNvSpPr/>
            <p:nvPr/>
          </p:nvSpPr>
          <p:spPr>
            <a:xfrm>
              <a:off x="974919" y="3194664"/>
              <a:ext cx="2809776" cy="904863"/>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b="1" dirty="0" smtClean="0">
                  <a:solidFill>
                    <a:schemeClr val="tx1">
                      <a:lumMod val="75000"/>
                      <a:lumOff val="25000"/>
                    </a:schemeClr>
                  </a:solidFill>
                </a:rPr>
                <a:t>后端</a:t>
              </a:r>
              <a:endParaRPr lang="en-US" altLang="zh-CN" sz="2000" b="1" dirty="0" smtClean="0">
                <a:solidFill>
                  <a:schemeClr val="tx1">
                    <a:lumMod val="75000"/>
                    <a:lumOff val="25000"/>
                  </a:schemeClr>
                </a:solidFill>
              </a:endParaRPr>
            </a:p>
            <a:p>
              <a:pPr algn="r">
                <a:lnSpc>
                  <a:spcPct val="120000"/>
                </a:lnSpc>
              </a:pPr>
              <a:r>
                <a:rPr lang="zh-CN" altLang="en-US" sz="2000" dirty="0" smtClean="0">
                  <a:solidFill>
                    <a:schemeClr val="tx1">
                      <a:lumMod val="50000"/>
                      <a:lumOff val="50000"/>
                    </a:schemeClr>
                  </a:solidFill>
                </a:rPr>
                <a:t>蔡秉岐、王子炎、金任任</a:t>
              </a:r>
              <a:endParaRPr lang="zh-CN" altLang="en-US" sz="1600" b="1" dirty="0">
                <a:solidFill>
                  <a:schemeClr val="tx1">
                    <a:lumMod val="75000"/>
                    <a:lumOff val="25000"/>
                  </a:schemeClr>
                </a:solidFill>
              </a:endParaRPr>
            </a:p>
          </p:txBody>
        </p:sp>
      </p:grpSp>
      <p:sp>
        <p:nvSpPr>
          <p:cNvPr id="24" name="文本框 23"/>
          <p:cNvSpPr txBox="1"/>
          <p:nvPr/>
        </p:nvSpPr>
        <p:spPr>
          <a:xfrm>
            <a:off x="5120350" y="669841"/>
            <a:ext cx="1980029"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成员及分工</a:t>
            </a:r>
            <a:endParaRPr lang="zh-CN" altLang="en-US" sz="2800" b="1" dirty="0">
              <a:solidFill>
                <a:schemeClr val="tx1">
                  <a:lumMod val="85000"/>
                  <a:lumOff val="15000"/>
                </a:schemeClr>
              </a:solidFill>
            </a:endParaRPr>
          </a:p>
        </p:txBody>
      </p:sp>
      <p:sp>
        <p:nvSpPr>
          <p:cNvPr id="26" name="矩形 25"/>
          <p:cNvSpPr/>
          <p:nvPr/>
        </p:nvSpPr>
        <p:spPr>
          <a:xfrm>
            <a:off x="4664619" y="3307570"/>
            <a:ext cx="2819766" cy="12003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solidFill>
                  <a:schemeClr val="tx1">
                    <a:lumMod val="75000"/>
                    <a:lumOff val="25000"/>
                  </a:schemeClr>
                </a:solidFill>
              </a:rPr>
              <a:t>金任任（组长）</a:t>
            </a:r>
            <a:endParaRPr lang="en-US" altLang="zh-CN" sz="2000" b="1" dirty="0">
              <a:solidFill>
                <a:schemeClr val="tx1">
                  <a:lumMod val="75000"/>
                  <a:lumOff val="25000"/>
                </a:schemeClr>
              </a:solidFill>
            </a:endParaRPr>
          </a:p>
          <a:p>
            <a:pPr algn="ctr">
              <a:lnSpc>
                <a:spcPct val="120000"/>
              </a:lnSpc>
            </a:pPr>
            <a:r>
              <a:rPr lang="zh-CN" altLang="en-US" sz="2000" b="1" dirty="0" smtClean="0">
                <a:solidFill>
                  <a:schemeClr val="tx1">
                    <a:lumMod val="75000"/>
                    <a:lumOff val="25000"/>
                  </a:schemeClr>
                </a:solidFill>
              </a:rPr>
              <a:t>蔡秉岐</a:t>
            </a:r>
            <a:endParaRPr lang="en-US" altLang="zh-CN" sz="2000" b="1" dirty="0" smtClean="0">
              <a:solidFill>
                <a:schemeClr val="tx1">
                  <a:lumMod val="75000"/>
                  <a:lumOff val="25000"/>
                </a:schemeClr>
              </a:solidFill>
            </a:endParaRPr>
          </a:p>
          <a:p>
            <a:pPr algn="ctr">
              <a:lnSpc>
                <a:spcPct val="120000"/>
              </a:lnSpc>
            </a:pPr>
            <a:r>
              <a:rPr lang="zh-CN" altLang="en-US" sz="2000" b="1" dirty="0" smtClean="0">
                <a:solidFill>
                  <a:schemeClr val="tx1">
                    <a:lumMod val="75000"/>
                    <a:lumOff val="25000"/>
                  </a:schemeClr>
                </a:solidFill>
              </a:rPr>
              <a:t>前后端交互</a:t>
            </a:r>
            <a:endParaRPr lang="zh-CN" altLang="en-US" sz="2000" b="1" dirty="0">
              <a:solidFill>
                <a:schemeClr val="tx1">
                  <a:lumMod val="75000"/>
                  <a:lumOff val="25000"/>
                </a:schemeClr>
              </a:solidFill>
            </a:endParaRPr>
          </a:p>
        </p:txBody>
      </p:sp>
      <p:sp>
        <p:nvSpPr>
          <p:cNvPr id="23" name="矩形 22"/>
          <p:cNvSpPr/>
          <p:nvPr/>
        </p:nvSpPr>
        <p:spPr>
          <a:xfrm>
            <a:off x="3865897" y="5390925"/>
            <a:ext cx="4053783" cy="904863"/>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smtClean="0">
                <a:solidFill>
                  <a:schemeClr val="tx1">
                    <a:lumMod val="75000"/>
                    <a:lumOff val="25000"/>
                  </a:schemeClr>
                </a:solidFill>
              </a:rPr>
              <a:t>文档和</a:t>
            </a:r>
            <a:r>
              <a:rPr lang="en-US" altLang="zh-CN" sz="2400" b="1" dirty="0" smtClean="0">
                <a:solidFill>
                  <a:schemeClr val="tx1">
                    <a:lumMod val="75000"/>
                    <a:lumOff val="25000"/>
                  </a:schemeClr>
                </a:solidFill>
              </a:rPr>
              <a:t>PPT</a:t>
            </a:r>
            <a:endParaRPr lang="en-US" altLang="zh-CN" sz="2400" b="1" dirty="0" smtClean="0">
              <a:solidFill>
                <a:schemeClr val="tx1">
                  <a:lumMod val="75000"/>
                  <a:lumOff val="25000"/>
                </a:schemeClr>
              </a:solidFill>
            </a:endParaRPr>
          </a:p>
          <a:p>
            <a:pPr>
              <a:lnSpc>
                <a:spcPct val="120000"/>
              </a:lnSpc>
            </a:pPr>
            <a:r>
              <a:rPr lang="zh-CN" altLang="en-US" sz="2000" dirty="0">
                <a:solidFill>
                  <a:schemeClr val="tx1">
                    <a:lumMod val="50000"/>
                    <a:lumOff val="50000"/>
                  </a:schemeClr>
                </a:solidFill>
              </a:rPr>
              <a:t>邓德师</a:t>
            </a:r>
            <a:r>
              <a:rPr lang="en-US" altLang="zh-CN" sz="2000" dirty="0">
                <a:solidFill>
                  <a:schemeClr val="tx1">
                    <a:lumMod val="50000"/>
                    <a:lumOff val="50000"/>
                  </a:schemeClr>
                </a:solidFill>
              </a:rPr>
              <a:t>,</a:t>
            </a:r>
            <a:r>
              <a:rPr lang="zh-CN" altLang="en-US" sz="2000" dirty="0">
                <a:solidFill>
                  <a:schemeClr val="tx1">
                    <a:lumMod val="50000"/>
                    <a:lumOff val="50000"/>
                  </a:schemeClr>
                </a:solidFill>
              </a:rPr>
              <a:t>赵雄</a:t>
            </a:r>
            <a:r>
              <a:rPr lang="en-US" altLang="zh-CN" sz="2000" dirty="0">
                <a:solidFill>
                  <a:schemeClr val="tx1">
                    <a:lumMod val="50000"/>
                    <a:lumOff val="50000"/>
                  </a:schemeClr>
                </a:solidFill>
              </a:rPr>
              <a:t>,</a:t>
            </a:r>
            <a:r>
              <a:rPr lang="zh-CN" altLang="en-US" sz="2000" dirty="0">
                <a:solidFill>
                  <a:schemeClr val="tx1">
                    <a:lumMod val="50000"/>
                    <a:lumOff val="50000"/>
                  </a:schemeClr>
                </a:solidFill>
              </a:rPr>
              <a:t>王子炎</a:t>
            </a:r>
            <a:r>
              <a:rPr lang="en-US" altLang="zh-CN" sz="2000" dirty="0">
                <a:solidFill>
                  <a:schemeClr val="tx1">
                    <a:lumMod val="50000"/>
                    <a:lumOff val="50000"/>
                  </a:schemeClr>
                </a:solidFill>
              </a:rPr>
              <a:t>,</a:t>
            </a:r>
            <a:r>
              <a:rPr lang="zh-CN" altLang="en-US" sz="2000" dirty="0" smtClean="0">
                <a:solidFill>
                  <a:schemeClr val="tx1">
                    <a:lumMod val="50000"/>
                    <a:lumOff val="50000"/>
                  </a:schemeClr>
                </a:solidFill>
              </a:rPr>
              <a:t>钱文鑫</a:t>
            </a:r>
            <a:endParaRPr lang="zh-CN" altLang="en-US" sz="2000" b="1" dirty="0">
              <a:solidFill>
                <a:schemeClr val="tx1">
                  <a:lumMod val="75000"/>
                  <a:lumOff val="25000"/>
                </a:schemeClr>
              </a:solidFill>
            </a:endParaRPr>
          </a:p>
        </p:txBody>
      </p:sp>
      <p:cxnSp>
        <p:nvCxnSpPr>
          <p:cNvPr id="25" name="Straight Connector 12"/>
          <p:cNvCxnSpPr/>
          <p:nvPr/>
        </p:nvCxnSpPr>
        <p:spPr>
          <a:xfrm flipH="1">
            <a:off x="3888080" y="6295788"/>
            <a:ext cx="3528176" cy="0"/>
          </a:xfrm>
          <a:prstGeom prst="line">
            <a:avLst/>
          </a:prstGeom>
          <a:ln w="15875">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anim calcmode="lin" valueType="num">
                                      <p:cBhvr>
                                        <p:cTn id="24" dur="500" fill="hold"/>
                                        <p:tgtEl>
                                          <p:spTgt spid="29"/>
                                        </p:tgtEl>
                                        <p:attrNameLst>
                                          <p:attrName>ppt_x</p:attrName>
                                        </p:attrNameLst>
                                      </p:cBhvr>
                                      <p:tavLst>
                                        <p:tav tm="0">
                                          <p:val>
                                            <p:fltVal val="0.5"/>
                                          </p:val>
                                        </p:tav>
                                        <p:tav tm="100000">
                                          <p:val>
                                            <p:strVal val="#ppt_x"/>
                                          </p:val>
                                        </p:tav>
                                      </p:tavLst>
                                    </p:anim>
                                    <p:anim calcmode="lin" valueType="num">
                                      <p:cBhvr>
                                        <p:cTn id="25" dur="500" fill="hold"/>
                                        <p:tgtEl>
                                          <p:spTgt spid="29"/>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fltVal val="0.5"/>
                                          </p:val>
                                        </p:tav>
                                        <p:tav tm="100000">
                                          <p:val>
                                            <p:strVal val="#ppt_x"/>
                                          </p:val>
                                        </p:tav>
                                      </p:tavLst>
                                    </p:anim>
                                    <p:anim calcmode="lin" valueType="num">
                                      <p:cBhvr>
                                        <p:cTn id="32" dur="500" fill="hold"/>
                                        <p:tgtEl>
                                          <p:spTgt spid="30"/>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fltVal val="0.5"/>
                                          </p:val>
                                        </p:tav>
                                        <p:tav tm="100000">
                                          <p:val>
                                            <p:strVal val="#ppt_x"/>
                                          </p:val>
                                        </p:tav>
                                      </p:tavLst>
                                    </p:anim>
                                    <p:anim calcmode="lin" valueType="num">
                                      <p:cBhvr>
                                        <p:cTn id="53" dur="500" fill="hold"/>
                                        <p:tgtEl>
                                          <p:spTgt spid="3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anim calcmode="lin" valueType="num">
                                      <p:cBhvr>
                                        <p:cTn id="73" dur="500" fill="hold"/>
                                        <p:tgtEl>
                                          <p:spTgt spid="36"/>
                                        </p:tgtEl>
                                        <p:attrNameLst>
                                          <p:attrName>ppt_x</p:attrName>
                                        </p:attrNameLst>
                                      </p:cBhvr>
                                      <p:tavLst>
                                        <p:tav tm="0">
                                          <p:val>
                                            <p:fltVal val="0.5"/>
                                          </p:val>
                                        </p:tav>
                                        <p:tav tm="100000">
                                          <p:val>
                                            <p:strVal val="#ppt_x"/>
                                          </p:val>
                                        </p:tav>
                                      </p:tavLst>
                                    </p:anim>
                                    <p:anim calcmode="lin" valueType="num">
                                      <p:cBhvr>
                                        <p:cTn id="74" dur="500" fill="hold"/>
                                        <p:tgtEl>
                                          <p:spTgt spid="36"/>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animEffect transition="in" filter="fade">
                                      <p:cBhvr>
                                        <p:cTn id="79" dur="500"/>
                                        <p:tgtEl>
                                          <p:spTgt spid="37"/>
                                        </p:tgtEl>
                                      </p:cBhvr>
                                    </p:animEffect>
                                    <p:anim calcmode="lin" valueType="num">
                                      <p:cBhvr>
                                        <p:cTn id="80" dur="500" fill="hold"/>
                                        <p:tgtEl>
                                          <p:spTgt spid="37"/>
                                        </p:tgtEl>
                                        <p:attrNameLst>
                                          <p:attrName>ppt_x</p:attrName>
                                        </p:attrNameLst>
                                      </p:cBhvr>
                                      <p:tavLst>
                                        <p:tav tm="0">
                                          <p:val>
                                            <p:fltVal val="0.5"/>
                                          </p:val>
                                        </p:tav>
                                        <p:tav tm="100000">
                                          <p:val>
                                            <p:strVal val="#ppt_x"/>
                                          </p:val>
                                        </p:tav>
                                      </p:tavLst>
                                    </p:anim>
                                    <p:anim calcmode="lin" valueType="num">
                                      <p:cBhvr>
                                        <p:cTn id="81" dur="500" fill="hold"/>
                                        <p:tgtEl>
                                          <p:spTgt spid="37"/>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anim calcmode="lin" valueType="num">
                                      <p:cBhvr>
                                        <p:cTn id="87" dur="500" fill="hold"/>
                                        <p:tgtEl>
                                          <p:spTgt spid="38"/>
                                        </p:tgtEl>
                                        <p:attrNameLst>
                                          <p:attrName>ppt_x</p:attrName>
                                        </p:attrNameLst>
                                      </p:cBhvr>
                                      <p:tavLst>
                                        <p:tav tm="0">
                                          <p:val>
                                            <p:fltVal val="0.5"/>
                                          </p:val>
                                        </p:tav>
                                        <p:tav tm="100000">
                                          <p:val>
                                            <p:strVal val="#ppt_x"/>
                                          </p:val>
                                        </p:tav>
                                      </p:tavLst>
                                    </p:anim>
                                    <p:anim calcmode="lin" valueType="num">
                                      <p:cBhvr>
                                        <p:cTn id="88" dur="500" fill="hold"/>
                                        <p:tgtEl>
                                          <p:spTgt spid="38"/>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anim calcmode="lin" valueType="num">
                                      <p:cBhvr>
                                        <p:cTn id="94" dur="500" fill="hold"/>
                                        <p:tgtEl>
                                          <p:spTgt spid="39"/>
                                        </p:tgtEl>
                                        <p:attrNameLst>
                                          <p:attrName>ppt_x</p:attrName>
                                        </p:attrNameLst>
                                      </p:cBhvr>
                                      <p:tavLst>
                                        <p:tav tm="0">
                                          <p:val>
                                            <p:fltVal val="0.5"/>
                                          </p:val>
                                        </p:tav>
                                        <p:tav tm="100000">
                                          <p:val>
                                            <p:strVal val="#ppt_x"/>
                                          </p:val>
                                        </p:tav>
                                      </p:tavLst>
                                    </p:anim>
                                    <p:anim calcmode="lin" valueType="num">
                                      <p:cBhvr>
                                        <p:cTn id="95" dur="500" fill="hold"/>
                                        <p:tgtEl>
                                          <p:spTgt spid="39"/>
                                        </p:tgtEl>
                                        <p:attrNameLst>
                                          <p:attrName>ppt_y</p:attrName>
                                        </p:attrNameLst>
                                      </p:cBhvr>
                                      <p:tavLst>
                                        <p:tav tm="0">
                                          <p:val>
                                            <p:fltVal val="0.5"/>
                                          </p:val>
                                        </p:tav>
                                        <p:tav tm="100000">
                                          <p:val>
                                            <p:strVal val="#ppt_y"/>
                                          </p:val>
                                        </p:tav>
                                      </p:tavLst>
                                    </p:anim>
                                  </p:childTnLst>
                                </p:cTn>
                              </p:par>
                            </p:childTnLst>
                          </p:cTn>
                        </p:par>
                        <p:par>
                          <p:cTn id="96" fill="hold">
                            <p:stCondLst>
                              <p:cond delay="500"/>
                            </p:stCondLst>
                            <p:childTnLst>
                              <p:par>
                                <p:cTn id="97" presetID="12" presetClass="entr" presetSubtype="4" fill="hold" nodeType="after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500"/>
                                        <p:tgtEl>
                                          <p:spTgt spid="40"/>
                                        </p:tgtEl>
                                        <p:attrNameLst>
                                          <p:attrName>ppt_y</p:attrName>
                                        </p:attrNameLst>
                                      </p:cBhvr>
                                      <p:tavLst>
                                        <p:tav tm="0">
                                          <p:val>
                                            <p:strVal val="#ppt_y+#ppt_h*1.125000"/>
                                          </p:val>
                                        </p:tav>
                                        <p:tav tm="100000">
                                          <p:val>
                                            <p:strVal val="#ppt_y"/>
                                          </p:val>
                                        </p:tav>
                                      </p:tavLst>
                                    </p:anim>
                                    <p:animEffect transition="in" filter="wipe(up)">
                                      <p:cBhvr>
                                        <p:cTn id="100" dur="500"/>
                                        <p:tgtEl>
                                          <p:spTgt spid="40"/>
                                        </p:tgtEl>
                                      </p:cBhvr>
                                    </p:animEffect>
                                  </p:childTnLst>
                                </p:cTn>
                              </p:par>
                              <p:par>
                                <p:cTn id="101" presetID="12" presetClass="entr" presetSubtype="1"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additive="base">
                                        <p:cTn id="103" dur="500"/>
                                        <p:tgtEl>
                                          <p:spTgt spid="43"/>
                                        </p:tgtEl>
                                        <p:attrNameLst>
                                          <p:attrName>ppt_y</p:attrName>
                                        </p:attrNameLst>
                                      </p:cBhvr>
                                      <p:tavLst>
                                        <p:tav tm="0">
                                          <p:val>
                                            <p:strVal val="#ppt_y-#ppt_h*1.125000"/>
                                          </p:val>
                                        </p:tav>
                                        <p:tav tm="100000">
                                          <p:val>
                                            <p:strVal val="#ppt_y"/>
                                          </p:val>
                                        </p:tav>
                                      </p:tavLst>
                                    </p:anim>
                                    <p:animEffect transition="in" filter="wipe(down)">
                                      <p:cBhvr>
                                        <p:cTn id="104" dur="500"/>
                                        <p:tgtEl>
                                          <p:spTgt spid="43"/>
                                        </p:tgtEl>
                                      </p:cBhvr>
                                    </p:animEffect>
                                  </p:childTnLst>
                                </p:cTn>
                              </p:par>
                              <p:par>
                                <p:cTn id="105" presetID="53" presetClass="entr" presetSubtype="528" fill="hold" nodeType="with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ppt_w</p:attrName>
                                        </p:attrNameLst>
                                      </p:cBhvr>
                                      <p:tavLst>
                                        <p:tav tm="0">
                                          <p:val>
                                            <p:fltVal val="0"/>
                                          </p:val>
                                        </p:tav>
                                        <p:tav tm="100000">
                                          <p:val>
                                            <p:strVal val="#ppt_w"/>
                                          </p:val>
                                        </p:tav>
                                      </p:tavLst>
                                    </p:anim>
                                    <p:anim calcmode="lin" valueType="num">
                                      <p:cBhvr>
                                        <p:cTn id="108" dur="500" fill="hold"/>
                                        <p:tgtEl>
                                          <p:spTgt spid="25"/>
                                        </p:tgtEl>
                                        <p:attrNameLst>
                                          <p:attrName>ppt_h</p:attrName>
                                        </p:attrNameLst>
                                      </p:cBhvr>
                                      <p:tavLst>
                                        <p:tav tm="0">
                                          <p:val>
                                            <p:fltVal val="0"/>
                                          </p:val>
                                        </p:tav>
                                        <p:tav tm="100000">
                                          <p:val>
                                            <p:strVal val="#ppt_h"/>
                                          </p:val>
                                        </p:tav>
                                      </p:tavLst>
                                    </p:anim>
                                    <p:animEffect transition="in" filter="fade">
                                      <p:cBhvr>
                                        <p:cTn id="109" dur="500"/>
                                        <p:tgtEl>
                                          <p:spTgt spid="25"/>
                                        </p:tgtEl>
                                      </p:cBhvr>
                                    </p:animEffect>
                                    <p:anim calcmode="lin" valueType="num">
                                      <p:cBhvr>
                                        <p:cTn id="110" dur="500" fill="hold"/>
                                        <p:tgtEl>
                                          <p:spTgt spid="25"/>
                                        </p:tgtEl>
                                        <p:attrNameLst>
                                          <p:attrName>ppt_x</p:attrName>
                                        </p:attrNameLst>
                                      </p:cBhvr>
                                      <p:tavLst>
                                        <p:tav tm="0">
                                          <p:val>
                                            <p:fltVal val="0.5"/>
                                          </p:val>
                                        </p:tav>
                                        <p:tav tm="100000">
                                          <p:val>
                                            <p:strVal val="#ppt_x"/>
                                          </p:val>
                                        </p:tav>
                                      </p:tavLst>
                                    </p:anim>
                                    <p:anim calcmode="lin" valueType="num">
                                      <p:cBhvr>
                                        <p:cTn id="111" dur="500" fill="hold"/>
                                        <p:tgtEl>
                                          <p:spTgt spid="2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30" grpId="0" bldLvl="0" animBg="1"/>
      <p:bldP spid="31" grpId="0" bldLvl="0" animBg="1"/>
      <p:bldP spid="32" grpId="0" bldLvl="0" animBg="1"/>
      <p:bldP spid="34" grpId="0" bldLvl="0" animBg="1"/>
      <p:bldP spid="35" grpId="0" bldLvl="0" animBg="1"/>
      <p:bldP spid="36" grpId="0" bldLvl="0" animBg="1"/>
      <p:bldP spid="37" grpId="0" bldLvl="0" animBg="1"/>
      <p:bldP spid="38" grpId="0" bldLvl="0" animBg="1"/>
      <p:bldP spid="3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8535"/>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4099302" y="788999"/>
            <a:ext cx="3993402" cy="923330"/>
          </a:xfrm>
          <a:prstGeom prst="rect">
            <a:avLst/>
          </a:prstGeom>
          <a:noFill/>
        </p:spPr>
        <p:txBody>
          <a:bodyPr wrap="none" rtlCol="0">
            <a:spAutoFit/>
            <a:scene3d>
              <a:camera prst="orthographicFront"/>
              <a:lightRig rig="threePt" dir="t"/>
            </a:scene3d>
            <a:sp3d contourW="12700"/>
          </a:bodyPr>
          <a:lstStyle/>
          <a:p>
            <a:pPr algn="ctr"/>
            <a:r>
              <a:rPr lang="en-US" altLang="zh-CN" sz="5400" b="1" dirty="0">
                <a:solidFill>
                  <a:schemeClr val="bg1"/>
                </a:solidFill>
              </a:rPr>
              <a:t>CONTENTS</a:t>
            </a:r>
            <a:endParaRPr lang="zh-CN" altLang="en-US" sz="5400" b="1" dirty="0">
              <a:solidFill>
                <a:schemeClr val="bg1"/>
              </a:solidFill>
            </a:endParaRPr>
          </a:p>
        </p:txBody>
      </p:sp>
      <p:grpSp>
        <p:nvGrpSpPr>
          <p:cNvPr id="76" name="组合 75"/>
          <p:cNvGrpSpPr/>
          <p:nvPr/>
        </p:nvGrpSpPr>
        <p:grpSpPr>
          <a:xfrm>
            <a:off x="2844024" y="2494197"/>
            <a:ext cx="6503952" cy="1159148"/>
            <a:chOff x="1688976" y="2170100"/>
            <a:chExt cx="4145939" cy="1322908"/>
          </a:xfrm>
        </p:grpSpPr>
        <p:grpSp>
          <p:nvGrpSpPr>
            <p:cNvPr id="35" name="组合 34"/>
            <p:cNvGrpSpPr/>
            <p:nvPr/>
          </p:nvGrpSpPr>
          <p:grpSpPr>
            <a:xfrm>
              <a:off x="1688976" y="2170100"/>
              <a:ext cx="4145939" cy="1322908"/>
              <a:chOff x="1688973" y="1344613"/>
              <a:chExt cx="13064769" cy="4168774"/>
            </a:xfrm>
          </p:grpSpPr>
          <p:sp>
            <p:nvSpPr>
              <p:cNvPr id="57" name="矩形 56"/>
              <p:cNvSpPr/>
              <p:nvPr/>
            </p:nvSpPr>
            <p:spPr>
              <a:xfrm>
                <a:off x="1688973" y="1344613"/>
                <a:ext cx="13064769"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913270" y="1554164"/>
                <a:ext cx="12638213" cy="3730624"/>
                <a:chOff x="1676400" y="1770052"/>
                <a:chExt cx="13353917" cy="3941890"/>
              </a:xfrm>
            </p:grpSpPr>
            <p:sp>
              <p:nvSpPr>
                <p:cNvPr id="59" name="任意多边形 58"/>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6" name="文本框 65"/>
            <p:cNvSpPr txBox="1"/>
            <p:nvPr/>
          </p:nvSpPr>
          <p:spPr>
            <a:xfrm>
              <a:off x="2032768" y="2528513"/>
              <a:ext cx="3640701"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rPr>
                <a:t>1. </a:t>
              </a:r>
              <a:r>
                <a:rPr lang="zh-CN" altLang="en-US" sz="2800" b="1" dirty="0">
                  <a:solidFill>
                    <a:schemeClr val="tx1">
                      <a:lumMod val="75000"/>
                      <a:lumOff val="25000"/>
                    </a:schemeClr>
                  </a:solidFill>
                </a:rPr>
                <a:t>功能简介及操作（学生部分）</a:t>
              </a:r>
              <a:endParaRPr lang="zh-CN" altLang="en-US" sz="2800" b="1" dirty="0">
                <a:solidFill>
                  <a:schemeClr val="tx1">
                    <a:lumMod val="75000"/>
                    <a:lumOff val="25000"/>
                  </a:schemeClr>
                </a:solidFill>
              </a:endParaRPr>
            </a:p>
          </p:txBody>
        </p:sp>
      </p:grpSp>
      <p:grpSp>
        <p:nvGrpSpPr>
          <p:cNvPr id="77" name="组合 76"/>
          <p:cNvGrpSpPr/>
          <p:nvPr/>
        </p:nvGrpSpPr>
        <p:grpSpPr>
          <a:xfrm>
            <a:off x="2844024" y="4464727"/>
            <a:ext cx="6503952" cy="1159200"/>
            <a:chOff x="6382237" y="2170100"/>
            <a:chExt cx="4145939" cy="1322908"/>
          </a:xfrm>
        </p:grpSpPr>
        <p:grpSp>
          <p:nvGrpSpPr>
            <p:cNvPr id="37" name="组合 36"/>
            <p:cNvGrpSpPr/>
            <p:nvPr/>
          </p:nvGrpSpPr>
          <p:grpSpPr>
            <a:xfrm>
              <a:off x="6382237" y="2170100"/>
              <a:ext cx="4145939" cy="1322908"/>
              <a:chOff x="1688974" y="1344613"/>
              <a:chExt cx="13064769" cy="4168774"/>
            </a:xfrm>
          </p:grpSpPr>
          <p:sp>
            <p:nvSpPr>
              <p:cNvPr id="45" name="矩形 44"/>
              <p:cNvSpPr/>
              <p:nvPr/>
            </p:nvSpPr>
            <p:spPr>
              <a:xfrm>
                <a:off x="1688974" y="1344613"/>
                <a:ext cx="13064769"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913270" y="1554164"/>
                <a:ext cx="12638213" cy="3730624"/>
                <a:chOff x="1676400" y="1770052"/>
                <a:chExt cx="13353917" cy="3941890"/>
              </a:xfrm>
            </p:grpSpPr>
            <p:sp>
              <p:nvSpPr>
                <p:cNvPr id="47" name="任意多边形 46"/>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2" name="文本框 71"/>
            <p:cNvSpPr txBox="1"/>
            <p:nvPr/>
          </p:nvSpPr>
          <p:spPr>
            <a:xfrm>
              <a:off x="6708026" y="2528513"/>
              <a:ext cx="3658704"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tx1">
                      <a:lumMod val="75000"/>
                      <a:lumOff val="25000"/>
                    </a:schemeClr>
                  </a:solidFill>
                </a:rPr>
                <a:t>2. </a:t>
              </a:r>
              <a:r>
                <a:rPr lang="zh-CN" altLang="en-US" sz="2800" b="1" dirty="0">
                  <a:solidFill>
                    <a:schemeClr val="tx1">
                      <a:lumMod val="75000"/>
                      <a:lumOff val="25000"/>
                    </a:schemeClr>
                  </a:solidFill>
                </a:rPr>
                <a:t>功能简介及操作（老师部分）</a:t>
              </a:r>
              <a:endParaRPr lang="zh-CN" altLang="en-US" sz="2800" b="1" dirty="0">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p:cTn id="13" dur="500" fill="hold"/>
                                        <p:tgtEl>
                                          <p:spTgt spid="77"/>
                                        </p:tgtEl>
                                        <p:attrNameLst>
                                          <p:attrName>ppt_w</p:attrName>
                                        </p:attrNameLst>
                                      </p:cBhvr>
                                      <p:tavLst>
                                        <p:tav tm="0">
                                          <p:val>
                                            <p:fltVal val="0"/>
                                          </p:val>
                                        </p:tav>
                                        <p:tav tm="100000">
                                          <p:val>
                                            <p:strVal val="#ppt_w"/>
                                          </p:val>
                                        </p:tav>
                                      </p:tavLst>
                                    </p:anim>
                                    <p:anim calcmode="lin" valueType="num">
                                      <p:cBhvr>
                                        <p:cTn id="14" dur="500" fill="hold"/>
                                        <p:tgtEl>
                                          <p:spTgt spid="77"/>
                                        </p:tgtEl>
                                        <p:attrNameLst>
                                          <p:attrName>ppt_h</p:attrName>
                                        </p:attrNameLst>
                                      </p:cBhvr>
                                      <p:tavLst>
                                        <p:tav tm="0">
                                          <p:val>
                                            <p:fltVal val="0"/>
                                          </p:val>
                                        </p:tav>
                                        <p:tav tm="100000">
                                          <p:val>
                                            <p:strVal val="#ppt_h"/>
                                          </p:val>
                                        </p:tav>
                                      </p:tavLst>
                                    </p:anim>
                                    <p:animEffect transition="in" filter="fade">
                                      <p:cBhvr>
                                        <p:cTn id="1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文本框 85"/>
          <p:cNvSpPr txBox="1"/>
          <p:nvPr/>
        </p:nvSpPr>
        <p:spPr>
          <a:xfrm>
            <a:off x="4772561" y="707923"/>
            <a:ext cx="2646879" cy="58477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chemeClr val="tx1">
                    <a:lumMod val="85000"/>
                    <a:lumOff val="15000"/>
                  </a:schemeClr>
                </a:solidFill>
              </a:rPr>
              <a:t>设计整体思路</a:t>
            </a:r>
            <a:endParaRPr lang="zh-CN" altLang="en-US" sz="3200" b="1" dirty="0">
              <a:solidFill>
                <a:schemeClr val="tx1">
                  <a:lumMod val="85000"/>
                  <a:lumOff val="15000"/>
                </a:schemeClr>
              </a:solidFill>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894907" y="2112580"/>
          <a:ext cx="10402185" cy="3310757"/>
        </p:xfrm>
        <a:graphic>
          <a:graphicData uri="http://schemas.openxmlformats.org/presentationml/2006/ole">
            <mc:AlternateContent xmlns:mc="http://schemas.openxmlformats.org/markup-compatibility/2006">
              <mc:Choice xmlns:v="urn:schemas-microsoft-com:vml" Requires="v">
                <p:oleObj spid="_x0000_s1029" name="Visio" r:id="rId1" imgW="6184900" imgH="1968500" progId="Visio.Drawing.11">
                  <p:embed/>
                </p:oleObj>
              </mc:Choice>
              <mc:Fallback>
                <p:oleObj name="Visio" r:id="rId1" imgW="6184900" imgH="1968500" progId="Visio.Drawing.11">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07" y="2112580"/>
                        <a:ext cx="10402185" cy="3310757"/>
                      </a:xfrm>
                      <a:prstGeom prst="rect">
                        <a:avLst/>
                      </a:prstGeom>
                      <a:noFill/>
                    </p:spPr>
                  </p:pic>
                </p:oleObj>
              </mc:Fallback>
            </mc:AlternateContent>
          </a:graphicData>
        </a:graphic>
      </p:graphicFrame>
    </p:spTree>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095111" y="1930399"/>
            <a:ext cx="850900" cy="85090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9" name="组合 38"/>
          <p:cNvGrpSpPr/>
          <p:nvPr/>
        </p:nvGrpSpPr>
        <p:grpSpPr>
          <a:xfrm>
            <a:off x="6095111" y="3290379"/>
            <a:ext cx="850900" cy="850900"/>
            <a:chOff x="2959100" y="1866900"/>
            <a:chExt cx="1536700" cy="1536700"/>
          </a:xfrm>
        </p:grpSpPr>
        <p:sp>
          <p:nvSpPr>
            <p:cNvPr id="40" name="椭圆 39"/>
            <p:cNvSpPr/>
            <p:nvPr/>
          </p:nvSpPr>
          <p:spPr>
            <a:xfrm>
              <a:off x="2959100" y="1866900"/>
              <a:ext cx="1536700" cy="15367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2"/>
            <p:cNvSpPr/>
            <p:nvPr/>
          </p:nvSpPr>
          <p:spPr>
            <a:xfrm>
              <a:off x="3361590" y="2269986"/>
              <a:ext cx="731720" cy="730528"/>
            </a:xfrm>
            <a:custGeom>
              <a:avLst/>
              <a:gdLst>
                <a:gd name="connsiteX0" fmla="*/ 575475 w 606580"/>
                <a:gd name="connsiteY0" fmla="*/ 220373 h 605592"/>
                <a:gd name="connsiteX1" fmla="*/ 344742 w 606580"/>
                <a:gd name="connsiteY1" fmla="*/ 448112 h 605592"/>
                <a:gd name="connsiteX2" fmla="*/ 186525 w 606580"/>
                <a:gd name="connsiteY2" fmla="*/ 286739 h 605592"/>
                <a:gd name="connsiteX3" fmla="*/ 44743 w 606580"/>
                <a:gd name="connsiteY3" fmla="*/ 421139 h 605592"/>
                <a:gd name="connsiteX4" fmla="*/ 303331 w 606580"/>
                <a:gd name="connsiteY4" fmla="*/ 586683 h 605592"/>
                <a:gd name="connsiteX5" fmla="*/ 587639 w 606580"/>
                <a:gd name="connsiteY5" fmla="*/ 302867 h 605592"/>
                <a:gd name="connsiteX6" fmla="*/ 575475 w 606580"/>
                <a:gd name="connsiteY6" fmla="*/ 220373 h 605592"/>
                <a:gd name="connsiteX7" fmla="*/ 583460 w 606580"/>
                <a:gd name="connsiteY7" fmla="*/ 185799 h 605592"/>
                <a:gd name="connsiteX8" fmla="*/ 588567 w 606580"/>
                <a:gd name="connsiteY8" fmla="*/ 199703 h 605592"/>
                <a:gd name="connsiteX9" fmla="*/ 606580 w 606580"/>
                <a:gd name="connsiteY9" fmla="*/ 302867 h 605592"/>
                <a:gd name="connsiteX10" fmla="*/ 303331 w 606580"/>
                <a:gd name="connsiteY10" fmla="*/ 605592 h 605592"/>
                <a:gd name="connsiteX11" fmla="*/ 24687 w 606580"/>
                <a:gd name="connsiteY11" fmla="*/ 422622 h 605592"/>
                <a:gd name="connsiteX12" fmla="*/ 22087 w 606580"/>
                <a:gd name="connsiteY12" fmla="*/ 416505 h 605592"/>
                <a:gd name="connsiteX13" fmla="*/ 186989 w 606580"/>
                <a:gd name="connsiteY13" fmla="*/ 260229 h 605592"/>
                <a:gd name="connsiteX14" fmla="*/ 344928 w 606580"/>
                <a:gd name="connsiteY14" fmla="*/ 421232 h 605592"/>
                <a:gd name="connsiteX15" fmla="*/ 303342 w 606580"/>
                <a:gd name="connsiteY15" fmla="*/ 18912 h 605592"/>
                <a:gd name="connsiteX16" fmla="*/ 18942 w 606580"/>
                <a:gd name="connsiteY16" fmla="*/ 302863 h 605592"/>
                <a:gd name="connsiteX17" fmla="*/ 20242 w 606580"/>
                <a:gd name="connsiteY17" fmla="*/ 329840 h 605592"/>
                <a:gd name="connsiteX18" fmla="*/ 188672 w 606580"/>
                <a:gd name="connsiteY18" fmla="*/ 170111 h 605592"/>
                <a:gd name="connsiteX19" fmla="*/ 345682 w 606580"/>
                <a:gd name="connsiteY19" fmla="*/ 330303 h 605592"/>
                <a:gd name="connsiteX20" fmla="*/ 537140 w 606580"/>
                <a:gd name="connsiteY20" fmla="*/ 141281 h 605592"/>
                <a:gd name="connsiteX21" fmla="*/ 303342 w 606580"/>
                <a:gd name="connsiteY21" fmla="*/ 18912 h 605592"/>
                <a:gd name="connsiteX22" fmla="*/ 303342 w 606580"/>
                <a:gd name="connsiteY22" fmla="*/ 0 h 605592"/>
                <a:gd name="connsiteX23" fmla="*/ 557288 w 606580"/>
                <a:gd name="connsiteY23" fmla="*/ 137387 h 605592"/>
                <a:gd name="connsiteX24" fmla="*/ 561559 w 606580"/>
                <a:gd name="connsiteY24" fmla="*/ 143876 h 605592"/>
                <a:gd name="connsiteX25" fmla="*/ 345496 w 606580"/>
                <a:gd name="connsiteY25" fmla="*/ 357095 h 605592"/>
                <a:gd name="connsiteX26" fmla="*/ 188208 w 606580"/>
                <a:gd name="connsiteY26" fmla="*/ 196717 h 605592"/>
                <a:gd name="connsiteX27" fmla="*/ 6685 w 606580"/>
                <a:gd name="connsiteY27" fmla="*/ 368775 h 605592"/>
                <a:gd name="connsiteX28" fmla="*/ 3900 w 606580"/>
                <a:gd name="connsiteY28" fmla="*/ 350976 h 605592"/>
                <a:gd name="connsiteX29" fmla="*/ 0 w 606580"/>
                <a:gd name="connsiteY29" fmla="*/ 302863 h 605592"/>
                <a:gd name="connsiteX30" fmla="*/ 303342 w 606580"/>
                <a:gd name="connsiteY30"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5592">
                  <a:moveTo>
                    <a:pt x="575475" y="220373"/>
                  </a:moveTo>
                  <a:lnTo>
                    <a:pt x="344742" y="448112"/>
                  </a:lnTo>
                  <a:lnTo>
                    <a:pt x="186525" y="286739"/>
                  </a:lnTo>
                  <a:lnTo>
                    <a:pt x="44743" y="421139"/>
                  </a:lnTo>
                  <a:cubicBezTo>
                    <a:pt x="91075" y="521893"/>
                    <a:pt x="191818" y="586683"/>
                    <a:pt x="303331" y="586683"/>
                  </a:cubicBezTo>
                  <a:cubicBezTo>
                    <a:pt x="460062" y="586683"/>
                    <a:pt x="587639" y="459327"/>
                    <a:pt x="587639" y="302867"/>
                  </a:cubicBezTo>
                  <a:cubicBezTo>
                    <a:pt x="587639" y="274689"/>
                    <a:pt x="583553" y="246975"/>
                    <a:pt x="575475" y="220373"/>
                  </a:cubicBezTo>
                  <a:close/>
                  <a:moveTo>
                    <a:pt x="583460" y="185799"/>
                  </a:moveTo>
                  <a:lnTo>
                    <a:pt x="588567" y="199703"/>
                  </a:lnTo>
                  <a:cubicBezTo>
                    <a:pt x="600545" y="232700"/>
                    <a:pt x="606580" y="267459"/>
                    <a:pt x="606580" y="302867"/>
                  </a:cubicBezTo>
                  <a:cubicBezTo>
                    <a:pt x="606580" y="469801"/>
                    <a:pt x="470554" y="605592"/>
                    <a:pt x="303331" y="605592"/>
                  </a:cubicBezTo>
                  <a:cubicBezTo>
                    <a:pt x="182068" y="605592"/>
                    <a:pt x="72691" y="533757"/>
                    <a:pt x="24687" y="422622"/>
                  </a:cubicBezTo>
                  <a:lnTo>
                    <a:pt x="22087" y="416505"/>
                  </a:lnTo>
                  <a:lnTo>
                    <a:pt x="186989" y="260229"/>
                  </a:lnTo>
                  <a:lnTo>
                    <a:pt x="344928" y="421232"/>
                  </a:lnTo>
                  <a:close/>
                  <a:moveTo>
                    <a:pt x="303342" y="18912"/>
                  </a:moveTo>
                  <a:cubicBezTo>
                    <a:pt x="146518" y="18912"/>
                    <a:pt x="18942" y="146287"/>
                    <a:pt x="18942" y="302863"/>
                  </a:cubicBezTo>
                  <a:cubicBezTo>
                    <a:pt x="18942" y="311763"/>
                    <a:pt x="19406" y="320755"/>
                    <a:pt x="20242" y="329840"/>
                  </a:cubicBezTo>
                  <a:lnTo>
                    <a:pt x="188672" y="170111"/>
                  </a:lnTo>
                  <a:lnTo>
                    <a:pt x="345682" y="330303"/>
                  </a:lnTo>
                  <a:lnTo>
                    <a:pt x="537140" y="141281"/>
                  </a:lnTo>
                  <a:cubicBezTo>
                    <a:pt x="483843" y="64522"/>
                    <a:pt x="397028" y="18912"/>
                    <a:pt x="303342" y="18912"/>
                  </a:cubicBezTo>
                  <a:close/>
                  <a:moveTo>
                    <a:pt x="303342" y="0"/>
                  </a:moveTo>
                  <a:cubicBezTo>
                    <a:pt x="406035" y="0"/>
                    <a:pt x="500928" y="51358"/>
                    <a:pt x="557288" y="137387"/>
                  </a:cubicBezTo>
                  <a:lnTo>
                    <a:pt x="561559" y="143876"/>
                  </a:lnTo>
                  <a:lnTo>
                    <a:pt x="345496" y="357095"/>
                  </a:lnTo>
                  <a:lnTo>
                    <a:pt x="188208" y="196717"/>
                  </a:lnTo>
                  <a:lnTo>
                    <a:pt x="6685" y="368775"/>
                  </a:lnTo>
                  <a:lnTo>
                    <a:pt x="3900" y="350976"/>
                  </a:lnTo>
                  <a:cubicBezTo>
                    <a:pt x="1300" y="335031"/>
                    <a:pt x="0" y="318808"/>
                    <a:pt x="0" y="302863"/>
                  </a:cubicBezTo>
                  <a:cubicBezTo>
                    <a:pt x="0" y="135811"/>
                    <a:pt x="136026" y="0"/>
                    <a:pt x="30334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2" name="组合 41"/>
          <p:cNvGrpSpPr/>
          <p:nvPr/>
        </p:nvGrpSpPr>
        <p:grpSpPr>
          <a:xfrm>
            <a:off x="6095111" y="4650359"/>
            <a:ext cx="850900" cy="850900"/>
            <a:chOff x="2959100" y="1866900"/>
            <a:chExt cx="1536700" cy="1536700"/>
          </a:xfrm>
        </p:grpSpPr>
        <p:sp>
          <p:nvSpPr>
            <p:cNvPr id="43" name="椭圆 42"/>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2"/>
            <p:cNvSpPr/>
            <p:nvPr/>
          </p:nvSpPr>
          <p:spPr>
            <a:xfrm>
              <a:off x="3361590" y="2269905"/>
              <a:ext cx="731720" cy="730689"/>
            </a:xfrm>
            <a:custGeom>
              <a:avLst/>
              <a:gdLst>
                <a:gd name="connsiteX0" fmla="*/ 215718 w 600864"/>
                <a:gd name="connsiteY0" fmla="*/ 368211 h 600018"/>
                <a:gd name="connsiteX1" fmla="*/ 248486 w 600864"/>
                <a:gd name="connsiteY1" fmla="*/ 368211 h 600018"/>
                <a:gd name="connsiteX2" fmla="*/ 278592 w 600864"/>
                <a:gd name="connsiteY2" fmla="*/ 415069 h 600018"/>
                <a:gd name="connsiteX3" fmla="*/ 278592 w 600864"/>
                <a:gd name="connsiteY3" fmla="*/ 449855 h 600018"/>
                <a:gd name="connsiteX4" fmla="*/ 215718 w 600864"/>
                <a:gd name="connsiteY4" fmla="*/ 368211 h 600018"/>
                <a:gd name="connsiteX5" fmla="*/ 322272 w 600864"/>
                <a:gd name="connsiteY5" fmla="*/ 286566 h 600018"/>
                <a:gd name="connsiteX6" fmla="*/ 385146 w 600864"/>
                <a:gd name="connsiteY6" fmla="*/ 368210 h 600018"/>
                <a:gd name="connsiteX7" fmla="*/ 322272 w 600864"/>
                <a:gd name="connsiteY7" fmla="*/ 449854 h 600018"/>
                <a:gd name="connsiteX8" fmla="*/ 322272 w 600864"/>
                <a:gd name="connsiteY8" fmla="*/ 415068 h 600018"/>
                <a:gd name="connsiteX9" fmla="*/ 352378 w 600864"/>
                <a:gd name="connsiteY9" fmla="*/ 368210 h 600018"/>
                <a:gd name="connsiteX10" fmla="*/ 322272 w 600864"/>
                <a:gd name="connsiteY10" fmla="*/ 321352 h 600018"/>
                <a:gd name="connsiteX11" fmla="*/ 322272 w 600864"/>
                <a:gd name="connsiteY11" fmla="*/ 150163 h 600018"/>
                <a:gd name="connsiteX12" fmla="*/ 385146 w 600864"/>
                <a:gd name="connsiteY12" fmla="*/ 231807 h 600018"/>
                <a:gd name="connsiteX13" fmla="*/ 352378 w 600864"/>
                <a:gd name="connsiteY13" fmla="*/ 231807 h 600018"/>
                <a:gd name="connsiteX14" fmla="*/ 322272 w 600864"/>
                <a:gd name="connsiteY14" fmla="*/ 184949 h 600018"/>
                <a:gd name="connsiteX15" fmla="*/ 278592 w 600864"/>
                <a:gd name="connsiteY15" fmla="*/ 150163 h 600018"/>
                <a:gd name="connsiteX16" fmla="*/ 278592 w 600864"/>
                <a:gd name="connsiteY16" fmla="*/ 184935 h 600018"/>
                <a:gd name="connsiteX17" fmla="*/ 248486 w 600864"/>
                <a:gd name="connsiteY17" fmla="*/ 231776 h 600018"/>
                <a:gd name="connsiteX18" fmla="*/ 278592 w 600864"/>
                <a:gd name="connsiteY18" fmla="*/ 278821 h 600018"/>
                <a:gd name="connsiteX19" fmla="*/ 278592 w 600864"/>
                <a:gd name="connsiteY19" fmla="*/ 313593 h 600018"/>
                <a:gd name="connsiteX20" fmla="*/ 215718 w 600864"/>
                <a:gd name="connsiteY20" fmla="*/ 231776 h 600018"/>
                <a:gd name="connsiteX21" fmla="*/ 278592 w 600864"/>
                <a:gd name="connsiteY21" fmla="*/ 150163 h 600018"/>
                <a:gd name="connsiteX22" fmla="*/ 286848 w 600864"/>
                <a:gd name="connsiteY22" fmla="*/ 138097 h 600018"/>
                <a:gd name="connsiteX23" fmla="*/ 314086 w 600864"/>
                <a:gd name="connsiteY23" fmla="*/ 138097 h 600018"/>
                <a:gd name="connsiteX24" fmla="*/ 314086 w 600864"/>
                <a:gd name="connsiteY24" fmla="*/ 462134 h 600018"/>
                <a:gd name="connsiteX25" fmla="*/ 286848 w 600864"/>
                <a:gd name="connsiteY25" fmla="*/ 462134 h 600018"/>
                <a:gd name="connsiteX26" fmla="*/ 300534 w 600864"/>
                <a:gd name="connsiteY26" fmla="*/ 61388 h 600018"/>
                <a:gd name="connsiteX27" fmla="*/ 61471 w 600864"/>
                <a:gd name="connsiteY27" fmla="*/ 300111 h 600018"/>
                <a:gd name="connsiteX28" fmla="*/ 300534 w 600864"/>
                <a:gd name="connsiteY28" fmla="*/ 538629 h 600018"/>
                <a:gd name="connsiteX29" fmla="*/ 539393 w 600864"/>
                <a:gd name="connsiteY29" fmla="*/ 300111 h 600018"/>
                <a:gd name="connsiteX30" fmla="*/ 300534 w 600864"/>
                <a:gd name="connsiteY30" fmla="*/ 61388 h 600018"/>
                <a:gd name="connsiteX31" fmla="*/ 300534 w 600864"/>
                <a:gd name="connsiteY31" fmla="*/ 53206 h 600018"/>
                <a:gd name="connsiteX32" fmla="*/ 547587 w 600864"/>
                <a:gd name="connsiteY32" fmla="*/ 300111 h 600018"/>
                <a:gd name="connsiteX33" fmla="*/ 300534 w 600864"/>
                <a:gd name="connsiteY33" fmla="*/ 546811 h 600018"/>
                <a:gd name="connsiteX34" fmla="*/ 53277 w 600864"/>
                <a:gd name="connsiteY34" fmla="*/ 300111 h 600018"/>
                <a:gd name="connsiteX35" fmla="*/ 300534 w 600864"/>
                <a:gd name="connsiteY35" fmla="*/ 53206 h 600018"/>
                <a:gd name="connsiteX36" fmla="*/ 300535 w 600864"/>
                <a:gd name="connsiteY36" fmla="*/ 27208 h 600018"/>
                <a:gd name="connsiteX37" fmla="*/ 27247 w 600864"/>
                <a:gd name="connsiteY37" fmla="*/ 300111 h 600018"/>
                <a:gd name="connsiteX38" fmla="*/ 300535 w 600864"/>
                <a:gd name="connsiteY38" fmla="*/ 572810 h 600018"/>
                <a:gd name="connsiteX39" fmla="*/ 573617 w 600864"/>
                <a:gd name="connsiteY39" fmla="*/ 300111 h 600018"/>
                <a:gd name="connsiteX40" fmla="*/ 300535 w 600864"/>
                <a:gd name="connsiteY40" fmla="*/ 27208 h 600018"/>
                <a:gd name="connsiteX41" fmla="*/ 300535 w 600864"/>
                <a:gd name="connsiteY41" fmla="*/ 0 h 600018"/>
                <a:gd name="connsiteX42" fmla="*/ 600864 w 600864"/>
                <a:gd name="connsiteY42" fmla="*/ 300111 h 600018"/>
                <a:gd name="connsiteX43" fmla="*/ 300535 w 600864"/>
                <a:gd name="connsiteY43" fmla="*/ 600018 h 600018"/>
                <a:gd name="connsiteX44" fmla="*/ 0 w 600864"/>
                <a:gd name="connsiteY44" fmla="*/ 300111 h 600018"/>
                <a:gd name="connsiteX45" fmla="*/ 300535 w 600864"/>
                <a:gd name="connsiteY45"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0864" h="600018">
                  <a:moveTo>
                    <a:pt x="215718" y="368211"/>
                  </a:moveTo>
                  <a:lnTo>
                    <a:pt x="248486" y="368211"/>
                  </a:lnTo>
                  <a:cubicBezTo>
                    <a:pt x="248486" y="389082"/>
                    <a:pt x="260979" y="406884"/>
                    <a:pt x="278592" y="415069"/>
                  </a:cubicBezTo>
                  <a:lnTo>
                    <a:pt x="278592" y="449855"/>
                  </a:lnTo>
                  <a:cubicBezTo>
                    <a:pt x="242547" y="440238"/>
                    <a:pt x="215718" y="407294"/>
                    <a:pt x="215718" y="368211"/>
                  </a:cubicBezTo>
                  <a:close/>
                  <a:moveTo>
                    <a:pt x="322272" y="286566"/>
                  </a:moveTo>
                  <a:cubicBezTo>
                    <a:pt x="358522" y="296183"/>
                    <a:pt x="385146" y="329127"/>
                    <a:pt x="385146" y="368210"/>
                  </a:cubicBezTo>
                  <a:cubicBezTo>
                    <a:pt x="385146" y="407293"/>
                    <a:pt x="358522" y="440237"/>
                    <a:pt x="322272" y="449854"/>
                  </a:cubicBezTo>
                  <a:lnTo>
                    <a:pt x="322272" y="415068"/>
                  </a:lnTo>
                  <a:cubicBezTo>
                    <a:pt x="340090" y="406883"/>
                    <a:pt x="352378" y="389081"/>
                    <a:pt x="352378" y="368210"/>
                  </a:cubicBezTo>
                  <a:cubicBezTo>
                    <a:pt x="352378" y="347339"/>
                    <a:pt x="340090" y="329537"/>
                    <a:pt x="322272" y="321352"/>
                  </a:cubicBezTo>
                  <a:close/>
                  <a:moveTo>
                    <a:pt x="322272" y="150163"/>
                  </a:moveTo>
                  <a:cubicBezTo>
                    <a:pt x="358522" y="159780"/>
                    <a:pt x="385146" y="192724"/>
                    <a:pt x="385146" y="231807"/>
                  </a:cubicBezTo>
                  <a:lnTo>
                    <a:pt x="352378" y="231807"/>
                  </a:lnTo>
                  <a:cubicBezTo>
                    <a:pt x="352378" y="211140"/>
                    <a:pt x="340090" y="193134"/>
                    <a:pt x="322272" y="184949"/>
                  </a:cubicBezTo>
                  <a:close/>
                  <a:moveTo>
                    <a:pt x="278592" y="150163"/>
                  </a:moveTo>
                  <a:lnTo>
                    <a:pt x="278592" y="184935"/>
                  </a:lnTo>
                  <a:cubicBezTo>
                    <a:pt x="260979" y="193117"/>
                    <a:pt x="248486" y="211117"/>
                    <a:pt x="248486" y="231776"/>
                  </a:cubicBezTo>
                  <a:cubicBezTo>
                    <a:pt x="248486" y="252639"/>
                    <a:pt x="260979" y="270434"/>
                    <a:pt x="278592" y="278821"/>
                  </a:cubicBezTo>
                  <a:lnTo>
                    <a:pt x="278592" y="313593"/>
                  </a:lnTo>
                  <a:cubicBezTo>
                    <a:pt x="242547" y="303775"/>
                    <a:pt x="215718" y="270843"/>
                    <a:pt x="215718" y="231776"/>
                  </a:cubicBezTo>
                  <a:cubicBezTo>
                    <a:pt x="215718" y="192708"/>
                    <a:pt x="242547" y="159777"/>
                    <a:pt x="278592" y="150163"/>
                  </a:cubicBezTo>
                  <a:close/>
                  <a:moveTo>
                    <a:pt x="286848" y="138097"/>
                  </a:moveTo>
                  <a:lnTo>
                    <a:pt x="314086" y="138097"/>
                  </a:lnTo>
                  <a:lnTo>
                    <a:pt x="314086" y="462134"/>
                  </a:lnTo>
                  <a:lnTo>
                    <a:pt x="286848" y="462134"/>
                  </a:lnTo>
                  <a:close/>
                  <a:moveTo>
                    <a:pt x="300534" y="61388"/>
                  </a:moveTo>
                  <a:cubicBezTo>
                    <a:pt x="168609" y="61388"/>
                    <a:pt x="61471" y="168374"/>
                    <a:pt x="61471" y="300111"/>
                  </a:cubicBezTo>
                  <a:cubicBezTo>
                    <a:pt x="61471" y="431643"/>
                    <a:pt x="168609" y="538629"/>
                    <a:pt x="300534" y="538629"/>
                  </a:cubicBezTo>
                  <a:cubicBezTo>
                    <a:pt x="432255" y="538629"/>
                    <a:pt x="539393" y="431643"/>
                    <a:pt x="539393" y="300111"/>
                  </a:cubicBezTo>
                  <a:cubicBezTo>
                    <a:pt x="539393" y="168374"/>
                    <a:pt x="432255" y="61388"/>
                    <a:pt x="300534" y="61388"/>
                  </a:cubicBezTo>
                  <a:close/>
                  <a:moveTo>
                    <a:pt x="300534" y="53206"/>
                  </a:moveTo>
                  <a:cubicBezTo>
                    <a:pt x="436762" y="53206"/>
                    <a:pt x="547587" y="163873"/>
                    <a:pt x="547587" y="300111"/>
                  </a:cubicBezTo>
                  <a:cubicBezTo>
                    <a:pt x="547587" y="436144"/>
                    <a:pt x="436762" y="546811"/>
                    <a:pt x="300534" y="546811"/>
                  </a:cubicBezTo>
                  <a:cubicBezTo>
                    <a:pt x="164102" y="546811"/>
                    <a:pt x="53277" y="436144"/>
                    <a:pt x="53277" y="300111"/>
                  </a:cubicBezTo>
                  <a:cubicBezTo>
                    <a:pt x="53277" y="163873"/>
                    <a:pt x="164102" y="53206"/>
                    <a:pt x="300534" y="53206"/>
                  </a:cubicBezTo>
                  <a:close/>
                  <a:moveTo>
                    <a:pt x="300535" y="27208"/>
                  </a:moveTo>
                  <a:cubicBezTo>
                    <a:pt x="149755" y="27208"/>
                    <a:pt x="27247" y="149544"/>
                    <a:pt x="27247" y="300111"/>
                  </a:cubicBezTo>
                  <a:cubicBezTo>
                    <a:pt x="27247" y="450474"/>
                    <a:pt x="149755" y="572810"/>
                    <a:pt x="300535" y="572810"/>
                  </a:cubicBezTo>
                  <a:cubicBezTo>
                    <a:pt x="451109" y="572810"/>
                    <a:pt x="573617" y="450474"/>
                    <a:pt x="573617" y="300111"/>
                  </a:cubicBezTo>
                  <a:cubicBezTo>
                    <a:pt x="573617" y="149544"/>
                    <a:pt x="451109" y="27208"/>
                    <a:pt x="300535" y="27208"/>
                  </a:cubicBezTo>
                  <a:close/>
                  <a:moveTo>
                    <a:pt x="300535" y="0"/>
                  </a:moveTo>
                  <a:cubicBezTo>
                    <a:pt x="466064" y="0"/>
                    <a:pt x="600864" y="134610"/>
                    <a:pt x="600864" y="300111"/>
                  </a:cubicBezTo>
                  <a:cubicBezTo>
                    <a:pt x="600864" y="465408"/>
                    <a:pt x="466064" y="600018"/>
                    <a:pt x="300535" y="600018"/>
                  </a:cubicBezTo>
                  <a:cubicBezTo>
                    <a:pt x="134800" y="600018"/>
                    <a:pt x="0" y="465408"/>
                    <a:pt x="0" y="300111"/>
                  </a:cubicBezTo>
                  <a:cubicBezTo>
                    <a:pt x="0" y="134610"/>
                    <a:pt x="134800" y="0"/>
                    <a:pt x="300535"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7168878" y="2161949"/>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tx1">
                    <a:lumMod val="65000"/>
                    <a:lumOff val="35000"/>
                  </a:schemeClr>
                </a:solidFill>
                <a:latin typeface="+mn-ea"/>
              </a:rPr>
              <a:t>基本成绩查询</a:t>
            </a:r>
            <a:endParaRPr lang="zh-CN" altLang="en-US" sz="1600" b="1" dirty="0">
              <a:solidFill>
                <a:schemeClr val="tx1">
                  <a:lumMod val="65000"/>
                  <a:lumOff val="35000"/>
                </a:schemeClr>
              </a:solidFill>
              <a:latin typeface="+mn-ea"/>
            </a:endParaRPr>
          </a:p>
        </p:txBody>
      </p:sp>
      <p:sp>
        <p:nvSpPr>
          <p:cNvPr id="23" name="矩形 22"/>
          <p:cNvSpPr/>
          <p:nvPr/>
        </p:nvSpPr>
        <p:spPr>
          <a:xfrm>
            <a:off x="7168878" y="3555290"/>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smtClean="0">
                <a:solidFill>
                  <a:schemeClr val="tx1">
                    <a:lumMod val="65000"/>
                    <a:lumOff val="35000"/>
                  </a:schemeClr>
                </a:solidFill>
                <a:latin typeface="+mn-ea"/>
              </a:rPr>
              <a:t>GPA</a:t>
            </a:r>
            <a:r>
              <a:rPr lang="zh-CN" altLang="en-US" sz="1600" b="1" dirty="0" smtClean="0">
                <a:solidFill>
                  <a:schemeClr val="tx1">
                    <a:lumMod val="65000"/>
                    <a:lumOff val="35000"/>
                  </a:schemeClr>
                </a:solidFill>
                <a:latin typeface="+mn-ea"/>
              </a:rPr>
              <a:t>查询</a:t>
            </a:r>
            <a:endParaRPr lang="zh-CN" altLang="en-US" sz="1600" b="1" dirty="0">
              <a:solidFill>
                <a:schemeClr val="tx1">
                  <a:lumMod val="65000"/>
                  <a:lumOff val="35000"/>
                </a:schemeClr>
              </a:solidFill>
              <a:latin typeface="+mn-ea"/>
            </a:endParaRPr>
          </a:p>
        </p:txBody>
      </p:sp>
      <p:sp>
        <p:nvSpPr>
          <p:cNvPr id="26" name="矩形 25"/>
          <p:cNvSpPr/>
          <p:nvPr/>
        </p:nvSpPr>
        <p:spPr>
          <a:xfrm>
            <a:off x="7168878" y="4892837"/>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tx1">
                    <a:lumMod val="65000"/>
                    <a:lumOff val="35000"/>
                  </a:schemeClr>
                </a:solidFill>
                <a:latin typeface="+mn-ea"/>
              </a:rPr>
              <a:t>成绩排名查询</a:t>
            </a:r>
            <a:endParaRPr lang="zh-CN" altLang="en-US" sz="1600" b="1" dirty="0">
              <a:solidFill>
                <a:schemeClr val="tx1">
                  <a:lumMod val="65000"/>
                  <a:lumOff val="35000"/>
                </a:schemeClr>
              </a:solidFill>
              <a:latin typeface="+mn-ea"/>
            </a:endParaRPr>
          </a:p>
        </p:txBody>
      </p:sp>
      <p:pic>
        <p:nvPicPr>
          <p:cNvPr id="35" name="图片占位符 34"/>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1250771" y="1930399"/>
            <a:ext cx="4320354" cy="2565401"/>
          </a:xfrm>
        </p:spPr>
      </p:pic>
      <p:sp>
        <p:nvSpPr>
          <p:cNvPr id="33" name="文本框 32"/>
          <p:cNvSpPr txBox="1"/>
          <p:nvPr/>
        </p:nvSpPr>
        <p:spPr>
          <a:xfrm>
            <a:off x="3442102" y="713214"/>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zh-CN" sz="2800" b="1" dirty="0" smtClean="0">
                <a:solidFill>
                  <a:schemeClr val="tx1">
                    <a:lumMod val="85000"/>
                    <a:lumOff val="15000"/>
                  </a:schemeClr>
                </a:solidFill>
              </a:rPr>
              <a:t>学生</a:t>
            </a:r>
            <a:r>
              <a:rPr lang="zh-CN" altLang="zh-CN" sz="2800" b="1" dirty="0">
                <a:solidFill>
                  <a:schemeClr val="tx1">
                    <a:lumMod val="85000"/>
                    <a:lumOff val="15000"/>
                  </a:schemeClr>
                </a:solidFill>
              </a:rPr>
              <a:t>部分</a:t>
            </a:r>
            <a:endParaRPr lang="zh-CN" altLang="en-US" sz="2800" b="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53" presetClass="entr" presetSubtype="16"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ppt_w</p:attrName>
                                        </p:attrNameLst>
                                      </p:cBhvr>
                                      <p:tavLst>
                                        <p:tav tm="0">
                                          <p:val>
                                            <p:fltVal val="0"/>
                                          </p:val>
                                        </p:tav>
                                        <p:tav tm="100000">
                                          <p:val>
                                            <p:strVal val="#ppt_w"/>
                                          </p:val>
                                        </p:tav>
                                      </p:tavLst>
                                    </p:anim>
                                    <p:anim calcmode="lin" valueType="num">
                                      <p:cBhvr>
                                        <p:cTn id="19" dur="500" fill="hold"/>
                                        <p:tgtEl>
                                          <p:spTgt spid="39"/>
                                        </p:tgtEl>
                                        <p:attrNameLst>
                                          <p:attrName>ppt_h</p:attrName>
                                        </p:attrNameLst>
                                      </p:cBhvr>
                                      <p:tavLst>
                                        <p:tav tm="0">
                                          <p:val>
                                            <p:fltVal val="0"/>
                                          </p:val>
                                        </p:tav>
                                        <p:tav tm="100000">
                                          <p:val>
                                            <p:strVal val="#ppt_h"/>
                                          </p:val>
                                        </p:tav>
                                      </p:tavLst>
                                    </p:anim>
                                    <p:animEffect transition="in" filter="fade">
                                      <p:cBhvr>
                                        <p:cTn id="20" dur="500"/>
                                        <p:tgtEl>
                                          <p:spTgt spid="39"/>
                                        </p:tgtEl>
                                      </p:cBhvr>
                                    </p:animEffect>
                                  </p:childTnLst>
                                </p:cTn>
                              </p:par>
                              <p:par>
                                <p:cTn id="21" presetID="53" presetClass="entr" presetSubtype="16"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ppt_w</p:attrName>
                                        </p:attrNameLst>
                                      </p:cBhvr>
                                      <p:tavLst>
                                        <p:tav tm="0">
                                          <p:val>
                                            <p:fltVal val="0"/>
                                          </p:val>
                                        </p:tav>
                                        <p:tav tm="100000">
                                          <p:val>
                                            <p:strVal val="#ppt_w"/>
                                          </p:val>
                                        </p:tav>
                                      </p:tavLst>
                                    </p:anim>
                                    <p:anim calcmode="lin" valueType="num">
                                      <p:cBhvr>
                                        <p:cTn id="24" dur="500" fill="hold"/>
                                        <p:tgtEl>
                                          <p:spTgt spid="42"/>
                                        </p:tgtEl>
                                        <p:attrNameLst>
                                          <p:attrName>ppt_h</p:attrName>
                                        </p:attrNameLst>
                                      </p:cBhvr>
                                      <p:tavLst>
                                        <p:tav tm="0">
                                          <p:val>
                                            <p:fltVal val="0"/>
                                          </p:val>
                                        </p:tav>
                                        <p:tav tm="100000">
                                          <p:val>
                                            <p:strVal val="#ppt_h"/>
                                          </p:val>
                                        </p:tav>
                                      </p:tavLst>
                                    </p:anim>
                                    <p:animEffect transition="in" filter="fade">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093954"/>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a:off x="8451704" y="2673115"/>
            <a:ext cx="2727537" cy="230832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a:solidFill>
                  <a:schemeClr val="bg1"/>
                </a:solidFill>
              </a:rPr>
              <a:t>系统支持按学期查询成绩及课程模糊查询</a:t>
            </a:r>
            <a:r>
              <a:rPr lang="zh-CN" altLang="en-US" sz="2000" b="1" dirty="0" smtClean="0">
                <a:solidFill>
                  <a:schemeClr val="bg1"/>
                </a:solidFill>
              </a:rPr>
              <a:t>成绩，可以查询到基本的课程名称，选秀时间，课程成绩，课程绩点，字母制成绩及成绩明细。</a:t>
            </a:r>
            <a:endParaRPr lang="zh-CN" altLang="en-US" sz="2000" b="1" dirty="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451704" y="1296948"/>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bg1"/>
                </a:solidFill>
              </a:rPr>
              <a:t>基本成绩查询</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zh-CN" sz="2800" b="1" dirty="0" smtClean="0">
                <a:solidFill>
                  <a:schemeClr val="tx1">
                    <a:lumMod val="85000"/>
                    <a:lumOff val="15000"/>
                  </a:schemeClr>
                </a:solidFill>
              </a:rPr>
              <a:t>学生</a:t>
            </a:r>
            <a:r>
              <a:rPr lang="zh-CN" altLang="zh-CN" sz="2800" b="1" dirty="0">
                <a:solidFill>
                  <a:schemeClr val="tx1">
                    <a:lumMod val="85000"/>
                    <a:lumOff val="15000"/>
                  </a:schemeClr>
                </a:solidFill>
              </a:rPr>
              <a:t>部分</a:t>
            </a:r>
            <a:endParaRPr lang="zh-CN" altLang="en-US" sz="2800" b="1" dirty="0">
              <a:solidFill>
                <a:schemeClr val="tx1">
                  <a:lumMod val="85000"/>
                  <a:lumOff val="15000"/>
                </a:schemeClr>
              </a:solidFill>
            </a:endParaRPr>
          </a:p>
        </p:txBody>
      </p:sp>
      <p:pic>
        <p:nvPicPr>
          <p:cNvPr id="2" name="图片 1"/>
          <p:cNvPicPr>
            <a:picLocks noChangeAspect="1"/>
          </p:cNvPicPr>
          <p:nvPr/>
        </p:nvPicPr>
        <p:blipFill>
          <a:blip r:embed="rId2"/>
          <a:stretch>
            <a:fillRect/>
          </a:stretch>
        </p:blipFill>
        <p:spPr>
          <a:xfrm>
            <a:off x="874713" y="1296948"/>
            <a:ext cx="6884511" cy="48150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65496" y="2661918"/>
            <a:ext cx="3336105" cy="12003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a:t>用户可以选择升序，或降序查看成绩</a:t>
            </a:r>
            <a:endParaRPr lang="zh-CN" altLang="en-US" sz="2400" dirty="0"/>
          </a:p>
        </p:txBody>
      </p:sp>
      <p:pic>
        <p:nvPicPr>
          <p:cNvPr id="6" name="图片 5" descr="https://codimd.s3.shivering-isles.com/demo/uploads/upload_8abe0440cb875e699ea33353db3fa504.png"/>
          <p:cNvPicPr/>
          <p:nvPr/>
        </p:nvPicPr>
        <p:blipFill>
          <a:blip r:embed="rId1">
            <a:extLst>
              <a:ext uri="{28A0092B-C50C-407E-A947-70E740481C1C}">
                <a14:useLocalDpi xmlns:a14="http://schemas.microsoft.com/office/drawing/2010/main" val="0"/>
              </a:ext>
            </a:extLst>
          </a:blip>
          <a:srcRect/>
          <a:stretch>
            <a:fillRect/>
          </a:stretch>
        </p:blipFill>
        <p:spPr bwMode="auto">
          <a:xfrm>
            <a:off x="3601601" y="374925"/>
            <a:ext cx="7498201" cy="3014363"/>
          </a:xfrm>
          <a:prstGeom prst="rect">
            <a:avLst/>
          </a:prstGeom>
          <a:noFill/>
          <a:ln>
            <a:solidFill>
              <a:srgbClr val="002060"/>
            </a:solidFill>
          </a:ln>
        </p:spPr>
      </p:pic>
      <p:pic>
        <p:nvPicPr>
          <p:cNvPr id="7" name="图片 6" descr="https://codimd.s3.shivering-isles.com/demo/uploads/upload_6a804a755deab44323ec85c96fbb318e.png"/>
          <p:cNvPicPr/>
          <p:nvPr/>
        </p:nvPicPr>
        <p:blipFill>
          <a:blip r:embed="rId2">
            <a:extLst>
              <a:ext uri="{28A0092B-C50C-407E-A947-70E740481C1C}">
                <a14:useLocalDpi xmlns:a14="http://schemas.microsoft.com/office/drawing/2010/main" val="0"/>
              </a:ext>
            </a:extLst>
          </a:blip>
          <a:srcRect/>
          <a:stretch>
            <a:fillRect/>
          </a:stretch>
        </p:blipFill>
        <p:spPr bwMode="auto">
          <a:xfrm>
            <a:off x="3601601" y="3546937"/>
            <a:ext cx="7497322" cy="3014431"/>
          </a:xfrm>
          <a:prstGeom prst="rect">
            <a:avLst/>
          </a:prstGeom>
          <a:noFill/>
          <a:ln>
            <a:solidFill>
              <a:srgbClr val="002060"/>
            </a:solid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18018"/>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a:off x="8451704" y="3118085"/>
            <a:ext cx="2727537" cy="120032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页面下方可查看成绩分布的柱状图和饼状图</a:t>
            </a:r>
            <a:endParaRPr lang="zh-CN" altLang="en-US" sz="2000" b="1" dirty="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451704" y="1751104"/>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bg1"/>
                </a:solidFill>
              </a:rPr>
              <a:t>基本成绩查询</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zh-CN" sz="2800" b="1" dirty="0" smtClean="0">
                <a:solidFill>
                  <a:schemeClr val="tx1">
                    <a:lumMod val="85000"/>
                    <a:lumOff val="15000"/>
                  </a:schemeClr>
                </a:solidFill>
              </a:rPr>
              <a:t>学生</a:t>
            </a:r>
            <a:r>
              <a:rPr lang="zh-CN" altLang="zh-CN" sz="2800" b="1" dirty="0">
                <a:solidFill>
                  <a:schemeClr val="tx1">
                    <a:lumMod val="85000"/>
                    <a:lumOff val="15000"/>
                  </a:schemeClr>
                </a:solidFill>
              </a:rPr>
              <a:t>部分</a:t>
            </a:r>
            <a:endParaRPr lang="zh-CN" altLang="en-US" sz="2800" b="1" dirty="0">
              <a:solidFill>
                <a:schemeClr val="tx1">
                  <a:lumMod val="85000"/>
                  <a:lumOff val="15000"/>
                </a:schemeClr>
              </a:solidFill>
            </a:endParaRPr>
          </a:p>
        </p:txBody>
      </p:sp>
      <p:pic>
        <p:nvPicPr>
          <p:cNvPr id="11" name="图片 10" descr="https://codimd.s3.shivering-isles.com/demo/uploads/upload_0ae40a0d53ae950afa03f2cbd30bbced.png"/>
          <p:cNvPicPr/>
          <p:nvPr/>
        </p:nvPicPr>
        <p:blipFill>
          <a:blip r:embed="rId2">
            <a:extLst>
              <a:ext uri="{28A0092B-C50C-407E-A947-70E740481C1C}">
                <a14:useLocalDpi xmlns:a14="http://schemas.microsoft.com/office/drawing/2010/main" val="0"/>
              </a:ext>
            </a:extLst>
          </a:blip>
          <a:srcRect/>
          <a:stretch>
            <a:fillRect/>
          </a:stretch>
        </p:blipFill>
        <p:spPr bwMode="auto">
          <a:xfrm>
            <a:off x="1413476" y="1466088"/>
            <a:ext cx="6227583" cy="2127250"/>
          </a:xfrm>
          <a:prstGeom prst="rect">
            <a:avLst/>
          </a:prstGeom>
          <a:noFill/>
          <a:ln>
            <a:noFill/>
          </a:ln>
        </p:spPr>
      </p:pic>
      <p:pic>
        <p:nvPicPr>
          <p:cNvPr id="12" name="图片 11" descr="https://codimd.s3.shivering-isles.com/demo/uploads/upload_e38cd911d19afc2ece88c2c88ec0c69c.png"/>
          <p:cNvPicPr/>
          <p:nvPr/>
        </p:nvPicPr>
        <p:blipFill>
          <a:blip r:embed="rId3">
            <a:extLst>
              <a:ext uri="{28A0092B-C50C-407E-A947-70E740481C1C}">
                <a14:useLocalDpi xmlns:a14="http://schemas.microsoft.com/office/drawing/2010/main" val="0"/>
              </a:ext>
            </a:extLst>
          </a:blip>
          <a:srcRect/>
          <a:stretch>
            <a:fillRect/>
          </a:stretch>
        </p:blipFill>
        <p:spPr bwMode="auto">
          <a:xfrm>
            <a:off x="1413477" y="3801691"/>
            <a:ext cx="6227582" cy="18586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50471" y="670033"/>
            <a:ext cx="5843266" cy="461665"/>
          </a:xfrm>
          <a:prstGeom prst="rect">
            <a:avLst/>
          </a:prstGeom>
        </p:spPr>
        <p:txBody>
          <a:bodyPr wrap="none">
            <a:spAutoFit/>
          </a:bodyPr>
          <a:lstStyle/>
          <a:p>
            <a:pPr marL="285750" indent="-285750">
              <a:buFont typeface="Wingdings" panose="05000000000000000000" pitchFamily="2" charset="2"/>
              <a:buChar char="Ø"/>
            </a:pPr>
            <a:r>
              <a:rPr lang="zh-CN" altLang="en-US" sz="2400" dirty="0">
                <a:latin typeface="+mn-ea"/>
              </a:rPr>
              <a:t>本系统支持将成绩导出为</a:t>
            </a:r>
            <a:r>
              <a:rPr lang="en-US" altLang="zh-CN" sz="2400" dirty="0">
                <a:latin typeface="+mn-ea"/>
              </a:rPr>
              <a:t>Excel</a:t>
            </a:r>
            <a:r>
              <a:rPr lang="zh-CN" altLang="en-US" sz="2400" dirty="0">
                <a:latin typeface="+mn-ea"/>
              </a:rPr>
              <a:t>表格文件</a:t>
            </a:r>
            <a:endParaRPr lang="zh-CN" altLang="en-US" sz="2400" dirty="0">
              <a:latin typeface="+mn-ea"/>
            </a:endParaRPr>
          </a:p>
        </p:txBody>
      </p:sp>
      <p:pic>
        <p:nvPicPr>
          <p:cNvPr id="6" name="图片 5" descr="https://codimd.s3.shivering-isles.com/demo/uploads/upload_626e520988848094916fd77d444f2821.png"/>
          <p:cNvPicPr/>
          <p:nvPr/>
        </p:nvPicPr>
        <p:blipFill>
          <a:blip r:embed="rId1">
            <a:extLst>
              <a:ext uri="{28A0092B-C50C-407E-A947-70E740481C1C}">
                <a14:useLocalDpi xmlns:a14="http://schemas.microsoft.com/office/drawing/2010/main" val="0"/>
              </a:ext>
            </a:extLst>
          </a:blip>
          <a:srcRect/>
          <a:stretch>
            <a:fillRect/>
          </a:stretch>
        </p:blipFill>
        <p:spPr bwMode="auto">
          <a:xfrm>
            <a:off x="1208126" y="1293304"/>
            <a:ext cx="9370536" cy="5095193"/>
          </a:xfrm>
          <a:prstGeom prst="rect">
            <a:avLst/>
          </a:prstGeom>
          <a:noFill/>
          <a:ln>
            <a:solidFill>
              <a:srgbClr val="002060"/>
            </a:solid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8535"/>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4451963" y="788999"/>
            <a:ext cx="3288080" cy="769441"/>
          </a:xfrm>
          <a:prstGeom prst="rect">
            <a:avLst/>
          </a:prstGeom>
          <a:noFill/>
        </p:spPr>
        <p:txBody>
          <a:bodyPr wrap="none" rtlCol="0">
            <a:spAutoFit/>
            <a:scene3d>
              <a:camera prst="orthographicFront"/>
              <a:lightRig rig="threePt" dir="t"/>
            </a:scene3d>
            <a:sp3d contourW="12700"/>
          </a:bodyPr>
          <a:lstStyle/>
          <a:p>
            <a:pPr algn="ctr"/>
            <a:r>
              <a:rPr lang="en-US" altLang="zh-CN" sz="4400" b="1" dirty="0" smtClean="0">
                <a:solidFill>
                  <a:schemeClr val="bg1"/>
                </a:solidFill>
              </a:rPr>
              <a:t>CONTENTS</a:t>
            </a:r>
            <a:endParaRPr lang="zh-CN" altLang="en-US" sz="4400" b="1" dirty="0">
              <a:solidFill>
                <a:schemeClr val="bg1"/>
              </a:solidFill>
            </a:endParaRPr>
          </a:p>
        </p:txBody>
      </p:sp>
      <p:grpSp>
        <p:nvGrpSpPr>
          <p:cNvPr id="76" name="组合 75"/>
          <p:cNvGrpSpPr/>
          <p:nvPr/>
        </p:nvGrpSpPr>
        <p:grpSpPr>
          <a:xfrm>
            <a:off x="1688976" y="2170100"/>
            <a:ext cx="4145939" cy="1322908"/>
            <a:chOff x="1688976" y="2170100"/>
            <a:chExt cx="4145939" cy="1322908"/>
          </a:xfrm>
        </p:grpSpPr>
        <p:grpSp>
          <p:nvGrpSpPr>
            <p:cNvPr id="35" name="组合 34"/>
            <p:cNvGrpSpPr/>
            <p:nvPr/>
          </p:nvGrpSpPr>
          <p:grpSpPr>
            <a:xfrm>
              <a:off x="1688976" y="2170100"/>
              <a:ext cx="4145939" cy="1322908"/>
              <a:chOff x="1688973" y="1344613"/>
              <a:chExt cx="13064769" cy="4168774"/>
            </a:xfrm>
          </p:grpSpPr>
          <p:sp>
            <p:nvSpPr>
              <p:cNvPr id="57" name="矩形 56"/>
              <p:cNvSpPr/>
              <p:nvPr/>
            </p:nvSpPr>
            <p:spPr>
              <a:xfrm>
                <a:off x="1688973" y="1344613"/>
                <a:ext cx="13064769"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913270" y="1554164"/>
                <a:ext cx="12638213" cy="3730624"/>
                <a:chOff x="1676400" y="1770052"/>
                <a:chExt cx="13353917" cy="3941890"/>
              </a:xfrm>
            </p:grpSpPr>
            <p:sp>
              <p:nvSpPr>
                <p:cNvPr id="59" name="任意多边形 58"/>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6" name="文本框 65"/>
            <p:cNvSpPr txBox="1"/>
            <p:nvPr/>
          </p:nvSpPr>
          <p:spPr>
            <a:xfrm>
              <a:off x="2032768" y="2528513"/>
              <a:ext cx="3439795" cy="460375"/>
            </a:xfrm>
            <a:prstGeom prst="rect">
              <a:avLst/>
            </a:prstGeom>
            <a:noFill/>
          </p:spPr>
          <p:txBody>
            <a:bodyPr wrap="none" rtlCol="0">
              <a:spAutoFit/>
              <a:scene3d>
                <a:camera prst="orthographicFront"/>
                <a:lightRig rig="threePt" dir="t"/>
              </a:scene3d>
              <a:sp3d contourW="12700"/>
            </a:bodyPr>
            <a:lstStyle/>
            <a:p>
              <a:r>
                <a:rPr lang="en-US" altLang="zh-CN" sz="2400" b="1" dirty="0" smtClean="0">
                  <a:solidFill>
                    <a:schemeClr val="tx1">
                      <a:lumMod val="75000"/>
                      <a:lumOff val="25000"/>
                    </a:schemeClr>
                  </a:solidFill>
                </a:rPr>
                <a:t>01. </a:t>
              </a:r>
              <a:r>
                <a:rPr lang="zh-CN" altLang="en-US" sz="2400" b="1" dirty="0" smtClean="0">
                  <a:solidFill>
                    <a:schemeClr val="tx1">
                      <a:lumMod val="75000"/>
                      <a:lumOff val="25000"/>
                    </a:schemeClr>
                  </a:solidFill>
                </a:rPr>
                <a:t>管理计划及实施情况</a:t>
              </a:r>
              <a:endParaRPr lang="zh-CN" altLang="en-US" sz="2400" b="1" dirty="0" smtClean="0">
                <a:solidFill>
                  <a:schemeClr val="tx1">
                    <a:lumMod val="75000"/>
                    <a:lumOff val="25000"/>
                  </a:schemeClr>
                </a:solidFill>
              </a:endParaRPr>
            </a:p>
          </p:txBody>
        </p:sp>
      </p:grpSp>
      <p:grpSp>
        <p:nvGrpSpPr>
          <p:cNvPr id="78" name="组合 77"/>
          <p:cNvGrpSpPr/>
          <p:nvPr/>
        </p:nvGrpSpPr>
        <p:grpSpPr>
          <a:xfrm>
            <a:off x="1688976" y="4085717"/>
            <a:ext cx="4145939" cy="1322908"/>
            <a:chOff x="1688976" y="4085717"/>
            <a:chExt cx="4145939" cy="1322908"/>
          </a:xfrm>
        </p:grpSpPr>
        <p:grpSp>
          <p:nvGrpSpPr>
            <p:cNvPr id="36" name="组合 35"/>
            <p:cNvGrpSpPr/>
            <p:nvPr/>
          </p:nvGrpSpPr>
          <p:grpSpPr>
            <a:xfrm>
              <a:off x="1688976" y="4085717"/>
              <a:ext cx="4145939" cy="1322908"/>
              <a:chOff x="1688973" y="1344613"/>
              <a:chExt cx="13064769" cy="4168774"/>
            </a:xfrm>
          </p:grpSpPr>
          <p:sp>
            <p:nvSpPr>
              <p:cNvPr id="51" name="矩形 50"/>
              <p:cNvSpPr/>
              <p:nvPr/>
            </p:nvSpPr>
            <p:spPr>
              <a:xfrm>
                <a:off x="1688973" y="1344613"/>
                <a:ext cx="13064769"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1913270" y="1554164"/>
                <a:ext cx="12638213" cy="3730624"/>
                <a:chOff x="1676400" y="1770052"/>
                <a:chExt cx="13353917" cy="3941890"/>
              </a:xfrm>
            </p:grpSpPr>
            <p:sp>
              <p:nvSpPr>
                <p:cNvPr id="53" name="任意多边形 52"/>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9" name="文本框 68"/>
            <p:cNvSpPr txBox="1"/>
            <p:nvPr/>
          </p:nvSpPr>
          <p:spPr>
            <a:xfrm>
              <a:off x="2032768" y="4441108"/>
              <a:ext cx="2218055"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rPr>
                <a:t>03. </a:t>
              </a:r>
              <a:r>
                <a:rPr lang="zh-CN" altLang="en-US" sz="2400" b="1" dirty="0">
                  <a:solidFill>
                    <a:schemeClr val="tx1">
                      <a:lumMod val="75000"/>
                      <a:lumOff val="25000"/>
                    </a:schemeClr>
                  </a:solidFill>
                </a:rPr>
                <a:t>各小组情况</a:t>
              </a:r>
              <a:endParaRPr lang="zh-CN" altLang="en-US" sz="2400" b="1" dirty="0">
                <a:solidFill>
                  <a:schemeClr val="tx1">
                    <a:lumMod val="75000"/>
                    <a:lumOff val="25000"/>
                  </a:schemeClr>
                </a:solidFill>
              </a:endParaRPr>
            </a:p>
          </p:txBody>
        </p:sp>
      </p:grpSp>
      <p:grpSp>
        <p:nvGrpSpPr>
          <p:cNvPr id="77" name="组合 76"/>
          <p:cNvGrpSpPr/>
          <p:nvPr/>
        </p:nvGrpSpPr>
        <p:grpSpPr>
          <a:xfrm>
            <a:off x="6382237" y="2170100"/>
            <a:ext cx="4145939" cy="1322908"/>
            <a:chOff x="6382237" y="2170100"/>
            <a:chExt cx="4145939" cy="1322908"/>
          </a:xfrm>
        </p:grpSpPr>
        <p:grpSp>
          <p:nvGrpSpPr>
            <p:cNvPr id="37" name="组合 36"/>
            <p:cNvGrpSpPr/>
            <p:nvPr/>
          </p:nvGrpSpPr>
          <p:grpSpPr>
            <a:xfrm>
              <a:off x="6382237" y="2170100"/>
              <a:ext cx="4145939" cy="1322908"/>
              <a:chOff x="1688973" y="1344613"/>
              <a:chExt cx="13064769" cy="4168774"/>
            </a:xfrm>
          </p:grpSpPr>
          <p:sp>
            <p:nvSpPr>
              <p:cNvPr id="45" name="矩形 44"/>
              <p:cNvSpPr/>
              <p:nvPr/>
            </p:nvSpPr>
            <p:spPr>
              <a:xfrm>
                <a:off x="1688973" y="1344613"/>
                <a:ext cx="13064769"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1913270" y="1554164"/>
                <a:ext cx="12638213" cy="3730624"/>
                <a:chOff x="1676400" y="1770052"/>
                <a:chExt cx="13353917" cy="3941890"/>
              </a:xfrm>
            </p:grpSpPr>
            <p:sp>
              <p:nvSpPr>
                <p:cNvPr id="47" name="任意多边形 46"/>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2" name="文本框 71"/>
            <p:cNvSpPr txBox="1"/>
            <p:nvPr/>
          </p:nvSpPr>
          <p:spPr>
            <a:xfrm>
              <a:off x="6708026" y="2528513"/>
              <a:ext cx="374523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rPr>
                <a:t>02. </a:t>
              </a:r>
              <a:r>
                <a:rPr lang="zh-CN" altLang="en-US" sz="2400" b="1" dirty="0">
                  <a:solidFill>
                    <a:schemeClr val="tx1">
                      <a:lumMod val="75000"/>
                      <a:lumOff val="25000"/>
                    </a:schemeClr>
                  </a:solidFill>
                </a:rPr>
                <a:t>整体介绍及数据库设计</a:t>
              </a:r>
              <a:endParaRPr lang="zh-CN" altLang="en-US" sz="2400" b="1" dirty="0">
                <a:solidFill>
                  <a:schemeClr val="tx1">
                    <a:lumMod val="75000"/>
                    <a:lumOff val="25000"/>
                  </a:schemeClr>
                </a:solidFill>
              </a:endParaRPr>
            </a:p>
          </p:txBody>
        </p:sp>
      </p:grpSp>
      <p:grpSp>
        <p:nvGrpSpPr>
          <p:cNvPr id="79" name="组合 78"/>
          <p:cNvGrpSpPr/>
          <p:nvPr/>
        </p:nvGrpSpPr>
        <p:grpSpPr>
          <a:xfrm>
            <a:off x="6382237" y="4085717"/>
            <a:ext cx="4145939" cy="1322908"/>
            <a:chOff x="6382237" y="4085717"/>
            <a:chExt cx="4145939" cy="1322908"/>
          </a:xfrm>
        </p:grpSpPr>
        <p:grpSp>
          <p:nvGrpSpPr>
            <p:cNvPr id="38" name="组合 37"/>
            <p:cNvGrpSpPr/>
            <p:nvPr/>
          </p:nvGrpSpPr>
          <p:grpSpPr>
            <a:xfrm>
              <a:off x="6382237" y="4085717"/>
              <a:ext cx="4145939" cy="1322908"/>
              <a:chOff x="1688973" y="1344613"/>
              <a:chExt cx="13064769" cy="4168774"/>
            </a:xfrm>
          </p:grpSpPr>
          <p:sp>
            <p:nvSpPr>
              <p:cNvPr id="39" name="矩形 38"/>
              <p:cNvSpPr/>
              <p:nvPr/>
            </p:nvSpPr>
            <p:spPr>
              <a:xfrm>
                <a:off x="1688973" y="1344613"/>
                <a:ext cx="13064769"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913270" y="1554164"/>
                <a:ext cx="12638213" cy="3730624"/>
                <a:chOff x="1676400" y="1770052"/>
                <a:chExt cx="13353917" cy="3941890"/>
              </a:xfrm>
            </p:grpSpPr>
            <p:sp>
              <p:nvSpPr>
                <p:cNvPr id="41" name="任意多边形 40"/>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flipH="1">
                  <a:off x="14706467"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flipH="1" flipV="1">
                  <a:off x="14706467"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5" name="文本框 74"/>
            <p:cNvSpPr txBox="1"/>
            <p:nvPr/>
          </p:nvSpPr>
          <p:spPr>
            <a:xfrm>
              <a:off x="6708026" y="4441108"/>
              <a:ext cx="3134360" cy="46037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1">
                      <a:lumMod val="75000"/>
                      <a:lumOff val="25000"/>
                    </a:schemeClr>
                  </a:solidFill>
                </a:rPr>
                <a:t>04. </a:t>
              </a:r>
              <a:r>
                <a:rPr lang="zh-CN" altLang="en-US" sz="2400" b="1" dirty="0">
                  <a:solidFill>
                    <a:schemeClr val="tx1">
                      <a:lumMod val="75000"/>
                      <a:lumOff val="25000"/>
                    </a:schemeClr>
                  </a:solidFill>
                </a:rPr>
                <a:t>遇见的问题及收获</a:t>
              </a:r>
              <a:endParaRPr lang="zh-CN" altLang="en-US" sz="2400" b="1" dirty="0">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p:cTn id="13" dur="500" fill="hold"/>
                                        <p:tgtEl>
                                          <p:spTgt spid="77"/>
                                        </p:tgtEl>
                                        <p:attrNameLst>
                                          <p:attrName>ppt_w</p:attrName>
                                        </p:attrNameLst>
                                      </p:cBhvr>
                                      <p:tavLst>
                                        <p:tav tm="0">
                                          <p:val>
                                            <p:fltVal val="0"/>
                                          </p:val>
                                        </p:tav>
                                        <p:tav tm="100000">
                                          <p:val>
                                            <p:strVal val="#ppt_w"/>
                                          </p:val>
                                        </p:tav>
                                      </p:tavLst>
                                    </p:anim>
                                    <p:anim calcmode="lin" valueType="num">
                                      <p:cBhvr>
                                        <p:cTn id="14" dur="500" fill="hold"/>
                                        <p:tgtEl>
                                          <p:spTgt spid="77"/>
                                        </p:tgtEl>
                                        <p:attrNameLst>
                                          <p:attrName>ppt_h</p:attrName>
                                        </p:attrNameLst>
                                      </p:cBhvr>
                                      <p:tavLst>
                                        <p:tav tm="0">
                                          <p:val>
                                            <p:fltVal val="0"/>
                                          </p:val>
                                        </p:tav>
                                        <p:tav tm="100000">
                                          <p:val>
                                            <p:strVal val="#ppt_h"/>
                                          </p:val>
                                        </p:tav>
                                      </p:tavLst>
                                    </p:anim>
                                    <p:animEffect transition="in" filter="fade">
                                      <p:cBhvr>
                                        <p:cTn id="15" dur="500"/>
                                        <p:tgtEl>
                                          <p:spTgt spid="7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cBhvr>
                                        <p:cTn id="19" dur="500" fill="hold"/>
                                        <p:tgtEl>
                                          <p:spTgt spid="78"/>
                                        </p:tgtEl>
                                        <p:attrNameLst>
                                          <p:attrName>ppt_w</p:attrName>
                                        </p:attrNameLst>
                                      </p:cBhvr>
                                      <p:tavLst>
                                        <p:tav tm="0">
                                          <p:val>
                                            <p:fltVal val="0"/>
                                          </p:val>
                                        </p:tav>
                                        <p:tav tm="100000">
                                          <p:val>
                                            <p:strVal val="#ppt_w"/>
                                          </p:val>
                                        </p:tav>
                                      </p:tavLst>
                                    </p:anim>
                                    <p:anim calcmode="lin" valueType="num">
                                      <p:cBhvr>
                                        <p:cTn id="20" dur="500" fill="hold"/>
                                        <p:tgtEl>
                                          <p:spTgt spid="78"/>
                                        </p:tgtEl>
                                        <p:attrNameLst>
                                          <p:attrName>ppt_h</p:attrName>
                                        </p:attrNameLst>
                                      </p:cBhvr>
                                      <p:tavLst>
                                        <p:tav tm="0">
                                          <p:val>
                                            <p:fltVal val="0"/>
                                          </p:val>
                                        </p:tav>
                                        <p:tav tm="100000">
                                          <p:val>
                                            <p:strVal val="#ppt_h"/>
                                          </p:val>
                                        </p:tav>
                                      </p:tavLst>
                                    </p:anim>
                                    <p:animEffect transition="in" filter="fade">
                                      <p:cBhvr>
                                        <p:cTn id="21" dur="500"/>
                                        <p:tgtEl>
                                          <p:spTgt spid="7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500" fill="hold"/>
                                        <p:tgtEl>
                                          <p:spTgt spid="79"/>
                                        </p:tgtEl>
                                        <p:attrNameLst>
                                          <p:attrName>ppt_w</p:attrName>
                                        </p:attrNameLst>
                                      </p:cBhvr>
                                      <p:tavLst>
                                        <p:tav tm="0">
                                          <p:val>
                                            <p:fltVal val="0"/>
                                          </p:val>
                                        </p:tav>
                                        <p:tav tm="100000">
                                          <p:val>
                                            <p:strVal val="#ppt_w"/>
                                          </p:val>
                                        </p:tav>
                                      </p:tavLst>
                                    </p:anim>
                                    <p:anim calcmode="lin" valueType="num">
                                      <p:cBhvr>
                                        <p:cTn id="26" dur="500" fill="hold"/>
                                        <p:tgtEl>
                                          <p:spTgt spid="79"/>
                                        </p:tgtEl>
                                        <p:attrNameLst>
                                          <p:attrName>ppt_h</p:attrName>
                                        </p:attrNameLst>
                                      </p:cBhvr>
                                      <p:tavLst>
                                        <p:tav tm="0">
                                          <p:val>
                                            <p:fltVal val="0"/>
                                          </p:val>
                                        </p:tav>
                                        <p:tav tm="100000">
                                          <p:val>
                                            <p:strVal val="#ppt_h"/>
                                          </p:val>
                                        </p:tav>
                                      </p:tavLst>
                                    </p:anim>
                                    <p:animEffect transition="in" filter="fade">
                                      <p:cBhvr>
                                        <p:cTn id="2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451704" y="1751104"/>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bg1"/>
                </a:solidFill>
              </a:rPr>
              <a:t>基本成绩查询</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zh-CN" sz="2800" b="1" dirty="0" smtClean="0">
                <a:solidFill>
                  <a:schemeClr val="tx1">
                    <a:lumMod val="85000"/>
                    <a:lumOff val="15000"/>
                  </a:schemeClr>
                </a:solidFill>
              </a:rPr>
              <a:t>学生</a:t>
            </a:r>
            <a:r>
              <a:rPr lang="zh-CN" altLang="zh-CN" sz="2800" b="1" dirty="0">
                <a:solidFill>
                  <a:schemeClr val="tx1">
                    <a:lumMod val="85000"/>
                    <a:lumOff val="15000"/>
                  </a:schemeClr>
                </a:solidFill>
              </a:rPr>
              <a:t>部分</a:t>
            </a:r>
            <a:endParaRPr lang="zh-CN" altLang="en-US" sz="2800" b="1" dirty="0">
              <a:solidFill>
                <a:schemeClr val="tx1">
                  <a:lumMod val="85000"/>
                  <a:lumOff val="15000"/>
                </a:schemeClr>
              </a:solidFill>
            </a:endParaRPr>
          </a:p>
        </p:txBody>
      </p:sp>
      <p:sp>
        <p:nvSpPr>
          <p:cNvPr id="13" name="矩形 12"/>
          <p:cNvSpPr/>
          <p:nvPr/>
        </p:nvSpPr>
        <p:spPr>
          <a:xfrm>
            <a:off x="8257486" y="3010133"/>
            <a:ext cx="2727537" cy="116641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用户可以选择升降序查看成绩。</a:t>
            </a:r>
            <a:endParaRPr lang="en-US" altLang="zh-CN" sz="2000" b="1" dirty="0" smtClean="0">
              <a:solidFill>
                <a:schemeClr val="bg1"/>
              </a:solidFill>
            </a:endParaRPr>
          </a:p>
          <a:p>
            <a:pPr algn="just">
              <a:lnSpc>
                <a:spcPct val="120000"/>
              </a:lnSpc>
            </a:pPr>
            <a:r>
              <a:rPr lang="en-US" altLang="zh-CN" sz="2000" b="1" dirty="0">
                <a:solidFill>
                  <a:schemeClr val="bg1"/>
                </a:solidFill>
              </a:rPr>
              <a:t> </a:t>
            </a:r>
            <a:r>
              <a:rPr lang="en-US" altLang="zh-CN" sz="2000" b="1" dirty="0" smtClean="0">
                <a:solidFill>
                  <a:schemeClr val="bg1"/>
                </a:solidFill>
              </a:rPr>
              <a:t>      </a:t>
            </a:r>
            <a:endParaRPr lang="zh-CN" altLang="en-US" sz="2000" b="1" dirty="0">
              <a:solidFill>
                <a:schemeClr val="bg1"/>
              </a:solidFill>
            </a:endParaRPr>
          </a:p>
        </p:txBody>
      </p:sp>
      <p:pic>
        <p:nvPicPr>
          <p:cNvPr id="14" name="图片 13" descr="https://codimd.s3.shivering-isles.com/demo/uploads/upload_8abe0440cb875e699ea33353db3fa504.png"/>
          <p:cNvPicPr/>
          <p:nvPr/>
        </p:nvPicPr>
        <p:blipFill>
          <a:blip r:embed="rId2">
            <a:extLst>
              <a:ext uri="{28A0092B-C50C-407E-A947-70E740481C1C}">
                <a14:useLocalDpi xmlns:a14="http://schemas.microsoft.com/office/drawing/2010/main" val="0"/>
              </a:ext>
            </a:extLst>
          </a:blip>
          <a:srcRect/>
          <a:stretch>
            <a:fillRect/>
          </a:stretch>
        </p:blipFill>
        <p:spPr bwMode="auto">
          <a:xfrm>
            <a:off x="1046747" y="1573672"/>
            <a:ext cx="6112042" cy="2139315"/>
          </a:xfrm>
          <a:prstGeom prst="rect">
            <a:avLst/>
          </a:prstGeom>
          <a:noFill/>
          <a:ln>
            <a:noFill/>
          </a:ln>
        </p:spPr>
      </p:pic>
      <p:pic>
        <p:nvPicPr>
          <p:cNvPr id="15" name="图片 14" descr="https://codimd.s3.shivering-isles.com/demo/uploads/upload_6a804a755deab44323ec85c96fbb318e.png"/>
          <p:cNvPicPr/>
          <p:nvPr/>
        </p:nvPicPr>
        <p:blipFill>
          <a:blip r:embed="rId3">
            <a:extLst>
              <a:ext uri="{28A0092B-C50C-407E-A947-70E740481C1C}">
                <a14:useLocalDpi xmlns:a14="http://schemas.microsoft.com/office/drawing/2010/main" val="0"/>
              </a:ext>
            </a:extLst>
          </a:blip>
          <a:srcRect/>
          <a:stretch>
            <a:fillRect/>
          </a:stretch>
        </p:blipFill>
        <p:spPr bwMode="auto">
          <a:xfrm>
            <a:off x="1046747" y="3873008"/>
            <a:ext cx="6112042" cy="20974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451704" y="1751104"/>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bg1"/>
                </a:solidFill>
              </a:rPr>
              <a:t>基本成绩查询</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zh-CN" sz="2800" b="1" dirty="0" smtClean="0">
                <a:solidFill>
                  <a:schemeClr val="tx1">
                    <a:lumMod val="85000"/>
                    <a:lumOff val="15000"/>
                  </a:schemeClr>
                </a:solidFill>
              </a:rPr>
              <a:t>学生</a:t>
            </a:r>
            <a:r>
              <a:rPr lang="zh-CN" altLang="zh-CN" sz="2800" b="1" dirty="0">
                <a:solidFill>
                  <a:schemeClr val="tx1">
                    <a:lumMod val="85000"/>
                    <a:lumOff val="15000"/>
                  </a:schemeClr>
                </a:solidFill>
              </a:rPr>
              <a:t>部分</a:t>
            </a:r>
            <a:endParaRPr lang="zh-CN" altLang="en-US" sz="2800" b="1" dirty="0">
              <a:solidFill>
                <a:schemeClr val="tx1">
                  <a:lumMod val="85000"/>
                  <a:lumOff val="15000"/>
                </a:schemeClr>
              </a:solidFill>
            </a:endParaRPr>
          </a:p>
        </p:txBody>
      </p:sp>
      <p:sp>
        <p:nvSpPr>
          <p:cNvPr id="16" name="矩形 15"/>
          <p:cNvSpPr/>
          <p:nvPr/>
        </p:nvSpPr>
        <p:spPr>
          <a:xfrm>
            <a:off x="8257486" y="2919442"/>
            <a:ext cx="2727537" cy="120032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用户可以点击查询，查看成绩明细。</a:t>
            </a:r>
            <a:endParaRPr lang="en-US" altLang="zh-CN" sz="2000" b="1" dirty="0" smtClean="0">
              <a:solidFill>
                <a:schemeClr val="bg1"/>
              </a:solidFill>
            </a:endParaRPr>
          </a:p>
          <a:p>
            <a:pPr algn="just">
              <a:lnSpc>
                <a:spcPct val="120000"/>
              </a:lnSpc>
            </a:pPr>
            <a:r>
              <a:rPr lang="en-US" altLang="zh-CN" sz="2000" b="1" dirty="0">
                <a:solidFill>
                  <a:schemeClr val="bg1"/>
                </a:solidFill>
              </a:rPr>
              <a:t> </a:t>
            </a:r>
            <a:r>
              <a:rPr lang="en-US" altLang="zh-CN" sz="2000" b="1" dirty="0" smtClean="0">
                <a:solidFill>
                  <a:schemeClr val="bg1"/>
                </a:solidFill>
              </a:rPr>
              <a:t>      </a:t>
            </a:r>
            <a:endParaRPr lang="zh-CN" altLang="en-US" sz="2000" b="1" dirty="0">
              <a:solidFill>
                <a:schemeClr val="bg1"/>
              </a:solidFill>
            </a:endParaRPr>
          </a:p>
        </p:txBody>
      </p:sp>
      <p:pic>
        <p:nvPicPr>
          <p:cNvPr id="17" name="图片 16" descr="https://codimd.s3.shivering-isles.com/demo/uploads/upload_3f64055efec58dad3e9cff62231cef76.png"/>
          <p:cNvPicPr/>
          <p:nvPr/>
        </p:nvPicPr>
        <p:blipFill>
          <a:blip r:embed="rId2">
            <a:extLst>
              <a:ext uri="{28A0092B-C50C-407E-A947-70E740481C1C}">
                <a14:useLocalDpi xmlns:a14="http://schemas.microsoft.com/office/drawing/2010/main" val="0"/>
              </a:ext>
            </a:extLst>
          </a:blip>
          <a:srcRect/>
          <a:stretch>
            <a:fillRect/>
          </a:stretch>
        </p:blipFill>
        <p:spPr bwMode="auto">
          <a:xfrm>
            <a:off x="1070069" y="1503050"/>
            <a:ext cx="6240117" cy="472930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a:off x="8451704" y="3118085"/>
            <a:ext cx="2727537" cy="120032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本页面可以查询学生个人平均</a:t>
            </a:r>
            <a:r>
              <a:rPr lang="en-US" altLang="zh-CN" sz="2000" b="1" dirty="0" smtClean="0">
                <a:solidFill>
                  <a:schemeClr val="bg1"/>
                </a:solidFill>
              </a:rPr>
              <a:t>GPA</a:t>
            </a:r>
            <a:r>
              <a:rPr lang="zh-CN" altLang="en-US" sz="2000" b="1" dirty="0" smtClean="0">
                <a:solidFill>
                  <a:schemeClr val="bg1"/>
                </a:solidFill>
              </a:rPr>
              <a:t>及</a:t>
            </a:r>
            <a:r>
              <a:rPr lang="en-US" altLang="zh-CN" sz="2000" b="1" dirty="0" smtClean="0">
                <a:solidFill>
                  <a:schemeClr val="bg1"/>
                </a:solidFill>
              </a:rPr>
              <a:t>GPA</a:t>
            </a:r>
            <a:r>
              <a:rPr lang="zh-CN" altLang="en-US" sz="2000" b="1" dirty="0" smtClean="0">
                <a:solidFill>
                  <a:schemeClr val="bg1"/>
                </a:solidFill>
              </a:rPr>
              <a:t>变化情况。</a:t>
            </a:r>
            <a:endParaRPr lang="zh-CN" altLang="en-US" sz="2000" b="1" dirty="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794458" y="1751104"/>
            <a:ext cx="1653594" cy="523220"/>
          </a:xfrm>
          <a:prstGeom prst="rect">
            <a:avLst/>
          </a:prstGeom>
          <a:noFill/>
        </p:spPr>
        <p:txBody>
          <a:bodyPr wrap="none" rtlCol="0">
            <a:spAutoFit/>
            <a:scene3d>
              <a:camera prst="orthographicFront"/>
              <a:lightRig rig="threePt" dir="t"/>
            </a:scene3d>
            <a:sp3d contourW="12700"/>
          </a:bodyPr>
          <a:lstStyle/>
          <a:p>
            <a:pPr algn="ctr"/>
            <a:r>
              <a:rPr lang="en-US" altLang="zh-CN" sz="2800" b="1" dirty="0" smtClean="0">
                <a:solidFill>
                  <a:schemeClr val="bg1"/>
                </a:solidFill>
              </a:rPr>
              <a:t>GPA</a:t>
            </a:r>
            <a:r>
              <a:rPr lang="zh-CN" altLang="en-US" sz="2800" b="1" dirty="0" smtClean="0">
                <a:solidFill>
                  <a:schemeClr val="bg1"/>
                </a:solidFill>
              </a:rPr>
              <a:t>查询</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zh-CN" sz="2800" b="1" dirty="0" smtClean="0">
                <a:solidFill>
                  <a:schemeClr val="tx1">
                    <a:lumMod val="85000"/>
                    <a:lumOff val="15000"/>
                  </a:schemeClr>
                </a:solidFill>
              </a:rPr>
              <a:t>学生</a:t>
            </a:r>
            <a:r>
              <a:rPr lang="zh-CN" altLang="zh-CN" sz="2800" b="1" dirty="0">
                <a:solidFill>
                  <a:schemeClr val="tx1">
                    <a:lumMod val="85000"/>
                    <a:lumOff val="15000"/>
                  </a:schemeClr>
                </a:solidFill>
              </a:rPr>
              <a:t>部分</a:t>
            </a:r>
            <a:endParaRPr lang="zh-CN" altLang="en-US" sz="2800" b="1" dirty="0">
              <a:solidFill>
                <a:schemeClr val="tx1">
                  <a:lumMod val="85000"/>
                  <a:lumOff val="15000"/>
                </a:schemeClr>
              </a:solidFill>
            </a:endParaRPr>
          </a:p>
        </p:txBody>
      </p:sp>
      <p:pic>
        <p:nvPicPr>
          <p:cNvPr id="13" name="图片 12" descr="https://codimd.s3.shivering-isles.com/demo/uploads/upload_e2bb6171bfb95c146dc2b6feaaaf4b81.png"/>
          <p:cNvPicPr/>
          <p:nvPr/>
        </p:nvPicPr>
        <p:blipFill>
          <a:blip r:embed="rId2">
            <a:extLst>
              <a:ext uri="{28A0092B-C50C-407E-A947-70E740481C1C}">
                <a14:useLocalDpi xmlns:a14="http://schemas.microsoft.com/office/drawing/2010/main" val="0"/>
              </a:ext>
            </a:extLst>
          </a:blip>
          <a:srcRect/>
          <a:stretch>
            <a:fillRect/>
          </a:stretch>
        </p:blipFill>
        <p:spPr bwMode="auto">
          <a:xfrm>
            <a:off x="1044242" y="1560682"/>
            <a:ext cx="7123300" cy="440973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42080"/>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p:cNvSpPr/>
          <p:nvPr/>
        </p:nvSpPr>
        <p:spPr>
          <a:xfrm>
            <a:off x="8451704" y="3118085"/>
            <a:ext cx="2727537" cy="120032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本页面可以查询学生每门课程的专业排名及其对应的成绩明细。</a:t>
            </a:r>
            <a:endParaRPr lang="zh-CN" altLang="en-US" sz="2000" b="1" dirty="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451705" y="1751104"/>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bg1"/>
                </a:solidFill>
              </a:rPr>
              <a:t>成绩排名查询</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zh-CN" sz="2800" b="1" dirty="0" smtClean="0">
                <a:solidFill>
                  <a:schemeClr val="tx1">
                    <a:lumMod val="85000"/>
                    <a:lumOff val="15000"/>
                  </a:schemeClr>
                </a:solidFill>
              </a:rPr>
              <a:t>学生</a:t>
            </a:r>
            <a:r>
              <a:rPr lang="zh-CN" altLang="zh-CN" sz="2800" b="1" dirty="0">
                <a:solidFill>
                  <a:schemeClr val="tx1">
                    <a:lumMod val="85000"/>
                    <a:lumOff val="15000"/>
                  </a:schemeClr>
                </a:solidFill>
              </a:rPr>
              <a:t>部分</a:t>
            </a:r>
            <a:endParaRPr lang="zh-CN" altLang="en-US" sz="2800" b="1" dirty="0">
              <a:solidFill>
                <a:schemeClr val="tx1">
                  <a:lumMod val="85000"/>
                  <a:lumOff val="15000"/>
                </a:schemeClr>
              </a:solidFill>
            </a:endParaRPr>
          </a:p>
        </p:txBody>
      </p:sp>
      <p:pic>
        <p:nvPicPr>
          <p:cNvPr id="11" name="图片 10" descr="https://codimd.s3.shivering-isles.com/demo/uploads/upload_b387010a0cd73df2b07585b8c1244df3.png"/>
          <p:cNvPicPr/>
          <p:nvPr/>
        </p:nvPicPr>
        <p:blipFill>
          <a:blip r:embed="rId2">
            <a:extLst>
              <a:ext uri="{28A0092B-C50C-407E-A947-70E740481C1C}">
                <a14:useLocalDpi xmlns:a14="http://schemas.microsoft.com/office/drawing/2010/main" val="0"/>
              </a:ext>
            </a:extLst>
          </a:blip>
          <a:srcRect/>
          <a:stretch>
            <a:fillRect/>
          </a:stretch>
        </p:blipFill>
        <p:spPr bwMode="auto">
          <a:xfrm>
            <a:off x="1044242" y="1557999"/>
            <a:ext cx="7123300" cy="441241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61546" y="542832"/>
            <a:ext cx="10116206" cy="64633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a:t>系统支持按学期，按课程查看每学期的课程排名，并提供模糊查询功能</a:t>
            </a:r>
            <a:endParaRPr lang="zh-CN" altLang="en-US" sz="2400" dirty="0"/>
          </a:p>
        </p:txBody>
      </p:sp>
      <p:pic>
        <p:nvPicPr>
          <p:cNvPr id="6" name="图片 5" descr="https://codimd.s3.shivering-isles.com/demo/uploads/upload_1298359a49e45ab6679c0b689dfd5843.png"/>
          <p:cNvPicPr/>
          <p:nvPr/>
        </p:nvPicPr>
        <p:blipFill>
          <a:blip r:embed="rId1">
            <a:extLst>
              <a:ext uri="{28A0092B-C50C-407E-A947-70E740481C1C}">
                <a14:useLocalDpi xmlns:a14="http://schemas.microsoft.com/office/drawing/2010/main" val="0"/>
              </a:ext>
            </a:extLst>
          </a:blip>
          <a:srcRect/>
          <a:stretch>
            <a:fillRect/>
          </a:stretch>
        </p:blipFill>
        <p:spPr bwMode="auto">
          <a:xfrm>
            <a:off x="1187715" y="1247311"/>
            <a:ext cx="8492357" cy="2020334"/>
          </a:xfrm>
          <a:prstGeom prst="rect">
            <a:avLst/>
          </a:prstGeom>
          <a:noFill/>
          <a:ln>
            <a:solidFill>
              <a:srgbClr val="002060"/>
            </a:solidFill>
          </a:ln>
        </p:spPr>
      </p:pic>
      <p:pic>
        <p:nvPicPr>
          <p:cNvPr id="7" name="图片 6" descr="https://codimd.s3.shivering-isles.com/demo/uploads/upload_04b2e9f55b23b324bc4dad1b52cd53fe.png"/>
          <p:cNvPicPr/>
          <p:nvPr/>
        </p:nvPicPr>
        <p:blipFill>
          <a:blip r:embed="rId2">
            <a:extLst>
              <a:ext uri="{28A0092B-C50C-407E-A947-70E740481C1C}">
                <a14:useLocalDpi xmlns:a14="http://schemas.microsoft.com/office/drawing/2010/main" val="0"/>
              </a:ext>
            </a:extLst>
          </a:blip>
          <a:srcRect/>
          <a:stretch>
            <a:fillRect/>
          </a:stretch>
        </p:blipFill>
        <p:spPr bwMode="auto">
          <a:xfrm>
            <a:off x="1187672" y="3456830"/>
            <a:ext cx="8492400" cy="504498"/>
          </a:xfrm>
          <a:prstGeom prst="rect">
            <a:avLst/>
          </a:prstGeom>
          <a:noFill/>
          <a:ln>
            <a:solidFill>
              <a:srgbClr val="002060"/>
            </a:solidFill>
          </a:ln>
        </p:spPr>
      </p:pic>
      <p:pic>
        <p:nvPicPr>
          <p:cNvPr id="8" name="图片 7" descr="https://codimd.s3.shivering-isles.com/demo/uploads/upload_47bacf03b8c93679333e12d317869b6a.png"/>
          <p:cNvPicPr/>
          <p:nvPr/>
        </p:nvPicPr>
        <p:blipFill>
          <a:blip r:embed="rId3">
            <a:extLst>
              <a:ext uri="{28A0092B-C50C-407E-A947-70E740481C1C}">
                <a14:useLocalDpi xmlns:a14="http://schemas.microsoft.com/office/drawing/2010/main" val="0"/>
              </a:ext>
            </a:extLst>
          </a:blip>
          <a:srcRect/>
          <a:stretch>
            <a:fillRect/>
          </a:stretch>
        </p:blipFill>
        <p:spPr bwMode="auto">
          <a:xfrm>
            <a:off x="1187715" y="4134358"/>
            <a:ext cx="8492398" cy="2348548"/>
          </a:xfrm>
          <a:prstGeom prst="rect">
            <a:avLst/>
          </a:prstGeom>
          <a:noFill/>
          <a:ln>
            <a:solidFill>
              <a:srgbClr val="002060"/>
            </a:solid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095111" y="1930399"/>
            <a:ext cx="850900" cy="850900"/>
            <a:chOff x="2959100" y="1866900"/>
            <a:chExt cx="1536700" cy="1536700"/>
          </a:xfrm>
        </p:grpSpPr>
        <p:sp>
          <p:nvSpPr>
            <p:cNvPr id="37" name="椭圆 36"/>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椭圆 2"/>
            <p:cNvSpPr/>
            <p:nvPr/>
          </p:nvSpPr>
          <p:spPr>
            <a:xfrm>
              <a:off x="3361590" y="2269986"/>
              <a:ext cx="731720" cy="730528"/>
            </a:xfrm>
            <a:custGeom>
              <a:avLst/>
              <a:gdLst>
                <a:gd name="connsiteX0" fmla="*/ 442692 w 606580"/>
                <a:gd name="connsiteY0" fmla="*/ 252483 h 605592"/>
                <a:gd name="connsiteX1" fmla="*/ 468625 w 606580"/>
                <a:gd name="connsiteY1" fmla="*/ 278353 h 605592"/>
                <a:gd name="connsiteX2" fmla="*/ 468625 w 606580"/>
                <a:gd name="connsiteY2" fmla="*/ 426525 h 605592"/>
                <a:gd name="connsiteX3" fmla="*/ 442692 w 606580"/>
                <a:gd name="connsiteY3" fmla="*/ 452395 h 605592"/>
                <a:gd name="connsiteX4" fmla="*/ 416759 w 606580"/>
                <a:gd name="connsiteY4" fmla="*/ 426525 h 605592"/>
                <a:gd name="connsiteX5" fmla="*/ 416759 w 606580"/>
                <a:gd name="connsiteY5" fmla="*/ 278353 h 605592"/>
                <a:gd name="connsiteX6" fmla="*/ 442692 w 606580"/>
                <a:gd name="connsiteY6" fmla="*/ 252483 h 605592"/>
                <a:gd name="connsiteX7" fmla="*/ 256904 w 606580"/>
                <a:gd name="connsiteY7" fmla="*/ 252483 h 605592"/>
                <a:gd name="connsiteX8" fmla="*/ 282685 w 606580"/>
                <a:gd name="connsiteY8" fmla="*/ 278353 h 605592"/>
                <a:gd name="connsiteX9" fmla="*/ 282685 w 606580"/>
                <a:gd name="connsiteY9" fmla="*/ 426525 h 605592"/>
                <a:gd name="connsiteX10" fmla="*/ 256904 w 606580"/>
                <a:gd name="connsiteY10" fmla="*/ 452395 h 605592"/>
                <a:gd name="connsiteX11" fmla="*/ 231031 w 606580"/>
                <a:gd name="connsiteY11" fmla="*/ 426525 h 605592"/>
                <a:gd name="connsiteX12" fmla="*/ 231031 w 606580"/>
                <a:gd name="connsiteY12" fmla="*/ 278353 h 605592"/>
                <a:gd name="connsiteX13" fmla="*/ 256904 w 606580"/>
                <a:gd name="connsiteY13" fmla="*/ 252483 h 605592"/>
                <a:gd name="connsiteX14" fmla="*/ 349733 w 606580"/>
                <a:gd name="connsiteY14" fmla="*/ 151998 h 605592"/>
                <a:gd name="connsiteX15" fmla="*/ 375549 w 606580"/>
                <a:gd name="connsiteY15" fmla="*/ 177866 h 605592"/>
                <a:gd name="connsiteX16" fmla="*/ 375549 w 606580"/>
                <a:gd name="connsiteY16" fmla="*/ 426527 h 605592"/>
                <a:gd name="connsiteX17" fmla="*/ 349733 w 606580"/>
                <a:gd name="connsiteY17" fmla="*/ 452395 h 605592"/>
                <a:gd name="connsiteX18" fmla="*/ 323825 w 606580"/>
                <a:gd name="connsiteY18" fmla="*/ 426527 h 605592"/>
                <a:gd name="connsiteX19" fmla="*/ 323825 w 606580"/>
                <a:gd name="connsiteY19" fmla="*/ 177866 h 605592"/>
                <a:gd name="connsiteX20" fmla="*/ 349733 w 606580"/>
                <a:gd name="connsiteY20" fmla="*/ 151998 h 605592"/>
                <a:gd name="connsiteX21" fmla="*/ 163877 w 606580"/>
                <a:gd name="connsiteY21" fmla="*/ 151998 h 605592"/>
                <a:gd name="connsiteX22" fmla="*/ 189750 w 606580"/>
                <a:gd name="connsiteY22" fmla="*/ 177866 h 605592"/>
                <a:gd name="connsiteX23" fmla="*/ 189750 w 606580"/>
                <a:gd name="connsiteY23" fmla="*/ 426527 h 605592"/>
                <a:gd name="connsiteX24" fmla="*/ 163877 w 606580"/>
                <a:gd name="connsiteY24" fmla="*/ 452395 h 605592"/>
                <a:gd name="connsiteX25" fmla="*/ 138096 w 606580"/>
                <a:gd name="connsiteY25" fmla="*/ 426527 h 605592"/>
                <a:gd name="connsiteX26" fmla="*/ 138096 w 606580"/>
                <a:gd name="connsiteY26" fmla="*/ 177866 h 605592"/>
                <a:gd name="connsiteX27" fmla="*/ 163877 w 606580"/>
                <a:gd name="connsiteY27" fmla="*/ 151998 h 605592"/>
                <a:gd name="connsiteX28" fmla="*/ 303336 w 606580"/>
                <a:gd name="connsiteY28" fmla="*/ 50335 h 605592"/>
                <a:gd name="connsiteX29" fmla="*/ 50417 w 606580"/>
                <a:gd name="connsiteY29" fmla="*/ 302842 h 605592"/>
                <a:gd name="connsiteX30" fmla="*/ 303336 w 606580"/>
                <a:gd name="connsiteY30" fmla="*/ 555350 h 605592"/>
                <a:gd name="connsiteX31" fmla="*/ 556256 w 606580"/>
                <a:gd name="connsiteY31" fmla="*/ 302842 h 605592"/>
                <a:gd name="connsiteX32" fmla="*/ 303336 w 606580"/>
                <a:gd name="connsiteY32" fmla="*/ 50335 h 605592"/>
                <a:gd name="connsiteX33" fmla="*/ 303336 w 606580"/>
                <a:gd name="connsiteY33" fmla="*/ 0 h 605592"/>
                <a:gd name="connsiteX34" fmla="*/ 606580 w 606580"/>
                <a:gd name="connsiteY34" fmla="*/ 302842 h 605592"/>
                <a:gd name="connsiteX35" fmla="*/ 303336 w 606580"/>
                <a:gd name="connsiteY35" fmla="*/ 605592 h 605592"/>
                <a:gd name="connsiteX36" fmla="*/ 0 w 606580"/>
                <a:gd name="connsiteY36" fmla="*/ 302842 h 605592"/>
                <a:gd name="connsiteX37" fmla="*/ 303336 w 606580"/>
                <a:gd name="connsiteY37"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6580" h="605592">
                  <a:moveTo>
                    <a:pt x="442692" y="252483"/>
                  </a:moveTo>
                  <a:cubicBezTo>
                    <a:pt x="456913" y="252483"/>
                    <a:pt x="468439" y="264073"/>
                    <a:pt x="468625" y="278353"/>
                  </a:cubicBezTo>
                  <a:lnTo>
                    <a:pt x="468625" y="426525"/>
                  </a:lnTo>
                  <a:cubicBezTo>
                    <a:pt x="468625" y="442103"/>
                    <a:pt x="456913" y="452395"/>
                    <a:pt x="442692" y="452395"/>
                  </a:cubicBezTo>
                  <a:cubicBezTo>
                    <a:pt x="428471" y="452395"/>
                    <a:pt x="416759" y="440805"/>
                    <a:pt x="416759" y="426525"/>
                  </a:cubicBezTo>
                  <a:lnTo>
                    <a:pt x="416759" y="278353"/>
                  </a:lnTo>
                  <a:cubicBezTo>
                    <a:pt x="416759" y="264073"/>
                    <a:pt x="428471" y="252483"/>
                    <a:pt x="442692" y="252483"/>
                  </a:cubicBezTo>
                  <a:close/>
                  <a:moveTo>
                    <a:pt x="256904" y="252483"/>
                  </a:moveTo>
                  <a:cubicBezTo>
                    <a:pt x="271000" y="252483"/>
                    <a:pt x="282592" y="264073"/>
                    <a:pt x="282685" y="278353"/>
                  </a:cubicBezTo>
                  <a:lnTo>
                    <a:pt x="282685" y="426525"/>
                  </a:lnTo>
                  <a:cubicBezTo>
                    <a:pt x="282685" y="442103"/>
                    <a:pt x="271093" y="452395"/>
                    <a:pt x="256904" y="452395"/>
                  </a:cubicBezTo>
                  <a:cubicBezTo>
                    <a:pt x="242623" y="452395"/>
                    <a:pt x="231031" y="440805"/>
                    <a:pt x="231031" y="426525"/>
                  </a:cubicBezTo>
                  <a:lnTo>
                    <a:pt x="231031" y="278353"/>
                  </a:lnTo>
                  <a:cubicBezTo>
                    <a:pt x="231031" y="264073"/>
                    <a:pt x="242623" y="252483"/>
                    <a:pt x="256904" y="252483"/>
                  </a:cubicBezTo>
                  <a:close/>
                  <a:moveTo>
                    <a:pt x="349733" y="151998"/>
                  </a:moveTo>
                  <a:cubicBezTo>
                    <a:pt x="363941" y="151998"/>
                    <a:pt x="375549" y="163587"/>
                    <a:pt x="375549" y="177866"/>
                  </a:cubicBezTo>
                  <a:lnTo>
                    <a:pt x="375549" y="426527"/>
                  </a:lnTo>
                  <a:cubicBezTo>
                    <a:pt x="375549" y="442104"/>
                    <a:pt x="363941" y="452395"/>
                    <a:pt x="349733" y="452395"/>
                  </a:cubicBezTo>
                  <a:cubicBezTo>
                    <a:pt x="335433" y="452395"/>
                    <a:pt x="323825" y="440806"/>
                    <a:pt x="323825" y="426527"/>
                  </a:cubicBezTo>
                  <a:lnTo>
                    <a:pt x="323825" y="177866"/>
                  </a:lnTo>
                  <a:cubicBezTo>
                    <a:pt x="323825" y="163587"/>
                    <a:pt x="335433" y="151998"/>
                    <a:pt x="349733" y="151998"/>
                  </a:cubicBezTo>
                  <a:close/>
                  <a:moveTo>
                    <a:pt x="163877" y="151998"/>
                  </a:moveTo>
                  <a:cubicBezTo>
                    <a:pt x="178158" y="151998"/>
                    <a:pt x="189750" y="163587"/>
                    <a:pt x="189750" y="177866"/>
                  </a:cubicBezTo>
                  <a:lnTo>
                    <a:pt x="189750" y="426527"/>
                  </a:lnTo>
                  <a:cubicBezTo>
                    <a:pt x="189750" y="442104"/>
                    <a:pt x="178158" y="452395"/>
                    <a:pt x="163877" y="452395"/>
                  </a:cubicBezTo>
                  <a:cubicBezTo>
                    <a:pt x="149688" y="452395"/>
                    <a:pt x="138096" y="440806"/>
                    <a:pt x="138096" y="426527"/>
                  </a:cubicBezTo>
                  <a:lnTo>
                    <a:pt x="138096" y="177866"/>
                  </a:lnTo>
                  <a:cubicBezTo>
                    <a:pt x="138096" y="163587"/>
                    <a:pt x="149688" y="151998"/>
                    <a:pt x="163877" y="151998"/>
                  </a:cubicBezTo>
                  <a:close/>
                  <a:moveTo>
                    <a:pt x="303336" y="50335"/>
                  </a:moveTo>
                  <a:cubicBezTo>
                    <a:pt x="163878" y="50335"/>
                    <a:pt x="50417" y="163611"/>
                    <a:pt x="50417" y="302842"/>
                  </a:cubicBezTo>
                  <a:cubicBezTo>
                    <a:pt x="50417" y="441981"/>
                    <a:pt x="163878" y="555350"/>
                    <a:pt x="303336" y="555350"/>
                  </a:cubicBezTo>
                  <a:cubicBezTo>
                    <a:pt x="442702" y="555350"/>
                    <a:pt x="556256" y="441981"/>
                    <a:pt x="556256" y="302842"/>
                  </a:cubicBezTo>
                  <a:cubicBezTo>
                    <a:pt x="556256" y="163611"/>
                    <a:pt x="442702" y="50335"/>
                    <a:pt x="303336" y="50335"/>
                  </a:cubicBezTo>
                  <a:close/>
                  <a:moveTo>
                    <a:pt x="303336" y="0"/>
                  </a:moveTo>
                  <a:cubicBezTo>
                    <a:pt x="471021" y="0"/>
                    <a:pt x="606580" y="135338"/>
                    <a:pt x="606580" y="302842"/>
                  </a:cubicBezTo>
                  <a:cubicBezTo>
                    <a:pt x="606580" y="470254"/>
                    <a:pt x="471021" y="605592"/>
                    <a:pt x="303336" y="605592"/>
                  </a:cubicBezTo>
                  <a:cubicBezTo>
                    <a:pt x="135559" y="605592"/>
                    <a:pt x="0" y="470254"/>
                    <a:pt x="0" y="302842"/>
                  </a:cubicBezTo>
                  <a:cubicBezTo>
                    <a:pt x="0" y="135338"/>
                    <a:pt x="135559" y="0"/>
                    <a:pt x="3033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9" name="组合 38"/>
          <p:cNvGrpSpPr/>
          <p:nvPr/>
        </p:nvGrpSpPr>
        <p:grpSpPr>
          <a:xfrm>
            <a:off x="6095111" y="3290379"/>
            <a:ext cx="850900" cy="850900"/>
            <a:chOff x="2959100" y="1866900"/>
            <a:chExt cx="1536700" cy="1536700"/>
          </a:xfrm>
        </p:grpSpPr>
        <p:sp>
          <p:nvSpPr>
            <p:cNvPr id="40" name="椭圆 39"/>
            <p:cNvSpPr/>
            <p:nvPr/>
          </p:nvSpPr>
          <p:spPr>
            <a:xfrm>
              <a:off x="2959100" y="1866900"/>
              <a:ext cx="1536700" cy="15367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2"/>
            <p:cNvSpPr/>
            <p:nvPr/>
          </p:nvSpPr>
          <p:spPr>
            <a:xfrm>
              <a:off x="3361590" y="2269986"/>
              <a:ext cx="731720" cy="730528"/>
            </a:xfrm>
            <a:custGeom>
              <a:avLst/>
              <a:gdLst>
                <a:gd name="connsiteX0" fmla="*/ 575475 w 606580"/>
                <a:gd name="connsiteY0" fmla="*/ 220373 h 605592"/>
                <a:gd name="connsiteX1" fmla="*/ 344742 w 606580"/>
                <a:gd name="connsiteY1" fmla="*/ 448112 h 605592"/>
                <a:gd name="connsiteX2" fmla="*/ 186525 w 606580"/>
                <a:gd name="connsiteY2" fmla="*/ 286739 h 605592"/>
                <a:gd name="connsiteX3" fmla="*/ 44743 w 606580"/>
                <a:gd name="connsiteY3" fmla="*/ 421139 h 605592"/>
                <a:gd name="connsiteX4" fmla="*/ 303331 w 606580"/>
                <a:gd name="connsiteY4" fmla="*/ 586683 h 605592"/>
                <a:gd name="connsiteX5" fmla="*/ 587639 w 606580"/>
                <a:gd name="connsiteY5" fmla="*/ 302867 h 605592"/>
                <a:gd name="connsiteX6" fmla="*/ 575475 w 606580"/>
                <a:gd name="connsiteY6" fmla="*/ 220373 h 605592"/>
                <a:gd name="connsiteX7" fmla="*/ 583460 w 606580"/>
                <a:gd name="connsiteY7" fmla="*/ 185799 h 605592"/>
                <a:gd name="connsiteX8" fmla="*/ 588567 w 606580"/>
                <a:gd name="connsiteY8" fmla="*/ 199703 h 605592"/>
                <a:gd name="connsiteX9" fmla="*/ 606580 w 606580"/>
                <a:gd name="connsiteY9" fmla="*/ 302867 h 605592"/>
                <a:gd name="connsiteX10" fmla="*/ 303331 w 606580"/>
                <a:gd name="connsiteY10" fmla="*/ 605592 h 605592"/>
                <a:gd name="connsiteX11" fmla="*/ 24687 w 606580"/>
                <a:gd name="connsiteY11" fmla="*/ 422622 h 605592"/>
                <a:gd name="connsiteX12" fmla="*/ 22087 w 606580"/>
                <a:gd name="connsiteY12" fmla="*/ 416505 h 605592"/>
                <a:gd name="connsiteX13" fmla="*/ 186989 w 606580"/>
                <a:gd name="connsiteY13" fmla="*/ 260229 h 605592"/>
                <a:gd name="connsiteX14" fmla="*/ 344928 w 606580"/>
                <a:gd name="connsiteY14" fmla="*/ 421232 h 605592"/>
                <a:gd name="connsiteX15" fmla="*/ 303342 w 606580"/>
                <a:gd name="connsiteY15" fmla="*/ 18912 h 605592"/>
                <a:gd name="connsiteX16" fmla="*/ 18942 w 606580"/>
                <a:gd name="connsiteY16" fmla="*/ 302863 h 605592"/>
                <a:gd name="connsiteX17" fmla="*/ 20242 w 606580"/>
                <a:gd name="connsiteY17" fmla="*/ 329840 h 605592"/>
                <a:gd name="connsiteX18" fmla="*/ 188672 w 606580"/>
                <a:gd name="connsiteY18" fmla="*/ 170111 h 605592"/>
                <a:gd name="connsiteX19" fmla="*/ 345682 w 606580"/>
                <a:gd name="connsiteY19" fmla="*/ 330303 h 605592"/>
                <a:gd name="connsiteX20" fmla="*/ 537140 w 606580"/>
                <a:gd name="connsiteY20" fmla="*/ 141281 h 605592"/>
                <a:gd name="connsiteX21" fmla="*/ 303342 w 606580"/>
                <a:gd name="connsiteY21" fmla="*/ 18912 h 605592"/>
                <a:gd name="connsiteX22" fmla="*/ 303342 w 606580"/>
                <a:gd name="connsiteY22" fmla="*/ 0 h 605592"/>
                <a:gd name="connsiteX23" fmla="*/ 557288 w 606580"/>
                <a:gd name="connsiteY23" fmla="*/ 137387 h 605592"/>
                <a:gd name="connsiteX24" fmla="*/ 561559 w 606580"/>
                <a:gd name="connsiteY24" fmla="*/ 143876 h 605592"/>
                <a:gd name="connsiteX25" fmla="*/ 345496 w 606580"/>
                <a:gd name="connsiteY25" fmla="*/ 357095 h 605592"/>
                <a:gd name="connsiteX26" fmla="*/ 188208 w 606580"/>
                <a:gd name="connsiteY26" fmla="*/ 196717 h 605592"/>
                <a:gd name="connsiteX27" fmla="*/ 6685 w 606580"/>
                <a:gd name="connsiteY27" fmla="*/ 368775 h 605592"/>
                <a:gd name="connsiteX28" fmla="*/ 3900 w 606580"/>
                <a:gd name="connsiteY28" fmla="*/ 350976 h 605592"/>
                <a:gd name="connsiteX29" fmla="*/ 0 w 606580"/>
                <a:gd name="connsiteY29" fmla="*/ 302863 h 605592"/>
                <a:gd name="connsiteX30" fmla="*/ 303342 w 606580"/>
                <a:gd name="connsiteY30"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6580" h="605592">
                  <a:moveTo>
                    <a:pt x="575475" y="220373"/>
                  </a:moveTo>
                  <a:lnTo>
                    <a:pt x="344742" y="448112"/>
                  </a:lnTo>
                  <a:lnTo>
                    <a:pt x="186525" y="286739"/>
                  </a:lnTo>
                  <a:lnTo>
                    <a:pt x="44743" y="421139"/>
                  </a:lnTo>
                  <a:cubicBezTo>
                    <a:pt x="91075" y="521893"/>
                    <a:pt x="191818" y="586683"/>
                    <a:pt x="303331" y="586683"/>
                  </a:cubicBezTo>
                  <a:cubicBezTo>
                    <a:pt x="460062" y="586683"/>
                    <a:pt x="587639" y="459327"/>
                    <a:pt x="587639" y="302867"/>
                  </a:cubicBezTo>
                  <a:cubicBezTo>
                    <a:pt x="587639" y="274689"/>
                    <a:pt x="583553" y="246975"/>
                    <a:pt x="575475" y="220373"/>
                  </a:cubicBezTo>
                  <a:close/>
                  <a:moveTo>
                    <a:pt x="583460" y="185799"/>
                  </a:moveTo>
                  <a:lnTo>
                    <a:pt x="588567" y="199703"/>
                  </a:lnTo>
                  <a:cubicBezTo>
                    <a:pt x="600545" y="232700"/>
                    <a:pt x="606580" y="267459"/>
                    <a:pt x="606580" y="302867"/>
                  </a:cubicBezTo>
                  <a:cubicBezTo>
                    <a:pt x="606580" y="469801"/>
                    <a:pt x="470554" y="605592"/>
                    <a:pt x="303331" y="605592"/>
                  </a:cubicBezTo>
                  <a:cubicBezTo>
                    <a:pt x="182068" y="605592"/>
                    <a:pt x="72691" y="533757"/>
                    <a:pt x="24687" y="422622"/>
                  </a:cubicBezTo>
                  <a:lnTo>
                    <a:pt x="22087" y="416505"/>
                  </a:lnTo>
                  <a:lnTo>
                    <a:pt x="186989" y="260229"/>
                  </a:lnTo>
                  <a:lnTo>
                    <a:pt x="344928" y="421232"/>
                  </a:lnTo>
                  <a:close/>
                  <a:moveTo>
                    <a:pt x="303342" y="18912"/>
                  </a:moveTo>
                  <a:cubicBezTo>
                    <a:pt x="146518" y="18912"/>
                    <a:pt x="18942" y="146287"/>
                    <a:pt x="18942" y="302863"/>
                  </a:cubicBezTo>
                  <a:cubicBezTo>
                    <a:pt x="18942" y="311763"/>
                    <a:pt x="19406" y="320755"/>
                    <a:pt x="20242" y="329840"/>
                  </a:cubicBezTo>
                  <a:lnTo>
                    <a:pt x="188672" y="170111"/>
                  </a:lnTo>
                  <a:lnTo>
                    <a:pt x="345682" y="330303"/>
                  </a:lnTo>
                  <a:lnTo>
                    <a:pt x="537140" y="141281"/>
                  </a:lnTo>
                  <a:cubicBezTo>
                    <a:pt x="483843" y="64522"/>
                    <a:pt x="397028" y="18912"/>
                    <a:pt x="303342" y="18912"/>
                  </a:cubicBezTo>
                  <a:close/>
                  <a:moveTo>
                    <a:pt x="303342" y="0"/>
                  </a:moveTo>
                  <a:cubicBezTo>
                    <a:pt x="406035" y="0"/>
                    <a:pt x="500928" y="51358"/>
                    <a:pt x="557288" y="137387"/>
                  </a:cubicBezTo>
                  <a:lnTo>
                    <a:pt x="561559" y="143876"/>
                  </a:lnTo>
                  <a:lnTo>
                    <a:pt x="345496" y="357095"/>
                  </a:lnTo>
                  <a:lnTo>
                    <a:pt x="188208" y="196717"/>
                  </a:lnTo>
                  <a:lnTo>
                    <a:pt x="6685" y="368775"/>
                  </a:lnTo>
                  <a:lnTo>
                    <a:pt x="3900" y="350976"/>
                  </a:lnTo>
                  <a:cubicBezTo>
                    <a:pt x="1300" y="335031"/>
                    <a:pt x="0" y="318808"/>
                    <a:pt x="0" y="302863"/>
                  </a:cubicBezTo>
                  <a:cubicBezTo>
                    <a:pt x="0" y="135811"/>
                    <a:pt x="136026" y="0"/>
                    <a:pt x="303342"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2" name="组合 41"/>
          <p:cNvGrpSpPr/>
          <p:nvPr/>
        </p:nvGrpSpPr>
        <p:grpSpPr>
          <a:xfrm>
            <a:off x="6095111" y="4650359"/>
            <a:ext cx="850900" cy="850900"/>
            <a:chOff x="2959100" y="1866900"/>
            <a:chExt cx="1536700" cy="1536700"/>
          </a:xfrm>
        </p:grpSpPr>
        <p:sp>
          <p:nvSpPr>
            <p:cNvPr id="43" name="椭圆 42"/>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2"/>
            <p:cNvSpPr/>
            <p:nvPr/>
          </p:nvSpPr>
          <p:spPr>
            <a:xfrm>
              <a:off x="3361590" y="2269905"/>
              <a:ext cx="731720" cy="730689"/>
            </a:xfrm>
            <a:custGeom>
              <a:avLst/>
              <a:gdLst>
                <a:gd name="connsiteX0" fmla="*/ 215718 w 600864"/>
                <a:gd name="connsiteY0" fmla="*/ 368211 h 600018"/>
                <a:gd name="connsiteX1" fmla="*/ 248486 w 600864"/>
                <a:gd name="connsiteY1" fmla="*/ 368211 h 600018"/>
                <a:gd name="connsiteX2" fmla="*/ 278592 w 600864"/>
                <a:gd name="connsiteY2" fmla="*/ 415069 h 600018"/>
                <a:gd name="connsiteX3" fmla="*/ 278592 w 600864"/>
                <a:gd name="connsiteY3" fmla="*/ 449855 h 600018"/>
                <a:gd name="connsiteX4" fmla="*/ 215718 w 600864"/>
                <a:gd name="connsiteY4" fmla="*/ 368211 h 600018"/>
                <a:gd name="connsiteX5" fmla="*/ 322272 w 600864"/>
                <a:gd name="connsiteY5" fmla="*/ 286566 h 600018"/>
                <a:gd name="connsiteX6" fmla="*/ 385146 w 600864"/>
                <a:gd name="connsiteY6" fmla="*/ 368210 h 600018"/>
                <a:gd name="connsiteX7" fmla="*/ 322272 w 600864"/>
                <a:gd name="connsiteY7" fmla="*/ 449854 h 600018"/>
                <a:gd name="connsiteX8" fmla="*/ 322272 w 600864"/>
                <a:gd name="connsiteY8" fmla="*/ 415068 h 600018"/>
                <a:gd name="connsiteX9" fmla="*/ 352378 w 600864"/>
                <a:gd name="connsiteY9" fmla="*/ 368210 h 600018"/>
                <a:gd name="connsiteX10" fmla="*/ 322272 w 600864"/>
                <a:gd name="connsiteY10" fmla="*/ 321352 h 600018"/>
                <a:gd name="connsiteX11" fmla="*/ 322272 w 600864"/>
                <a:gd name="connsiteY11" fmla="*/ 150163 h 600018"/>
                <a:gd name="connsiteX12" fmla="*/ 385146 w 600864"/>
                <a:gd name="connsiteY12" fmla="*/ 231807 h 600018"/>
                <a:gd name="connsiteX13" fmla="*/ 352378 w 600864"/>
                <a:gd name="connsiteY13" fmla="*/ 231807 h 600018"/>
                <a:gd name="connsiteX14" fmla="*/ 322272 w 600864"/>
                <a:gd name="connsiteY14" fmla="*/ 184949 h 600018"/>
                <a:gd name="connsiteX15" fmla="*/ 278592 w 600864"/>
                <a:gd name="connsiteY15" fmla="*/ 150163 h 600018"/>
                <a:gd name="connsiteX16" fmla="*/ 278592 w 600864"/>
                <a:gd name="connsiteY16" fmla="*/ 184935 h 600018"/>
                <a:gd name="connsiteX17" fmla="*/ 248486 w 600864"/>
                <a:gd name="connsiteY17" fmla="*/ 231776 h 600018"/>
                <a:gd name="connsiteX18" fmla="*/ 278592 w 600864"/>
                <a:gd name="connsiteY18" fmla="*/ 278821 h 600018"/>
                <a:gd name="connsiteX19" fmla="*/ 278592 w 600864"/>
                <a:gd name="connsiteY19" fmla="*/ 313593 h 600018"/>
                <a:gd name="connsiteX20" fmla="*/ 215718 w 600864"/>
                <a:gd name="connsiteY20" fmla="*/ 231776 h 600018"/>
                <a:gd name="connsiteX21" fmla="*/ 278592 w 600864"/>
                <a:gd name="connsiteY21" fmla="*/ 150163 h 600018"/>
                <a:gd name="connsiteX22" fmla="*/ 286848 w 600864"/>
                <a:gd name="connsiteY22" fmla="*/ 138097 h 600018"/>
                <a:gd name="connsiteX23" fmla="*/ 314086 w 600864"/>
                <a:gd name="connsiteY23" fmla="*/ 138097 h 600018"/>
                <a:gd name="connsiteX24" fmla="*/ 314086 w 600864"/>
                <a:gd name="connsiteY24" fmla="*/ 462134 h 600018"/>
                <a:gd name="connsiteX25" fmla="*/ 286848 w 600864"/>
                <a:gd name="connsiteY25" fmla="*/ 462134 h 600018"/>
                <a:gd name="connsiteX26" fmla="*/ 300534 w 600864"/>
                <a:gd name="connsiteY26" fmla="*/ 61388 h 600018"/>
                <a:gd name="connsiteX27" fmla="*/ 61471 w 600864"/>
                <a:gd name="connsiteY27" fmla="*/ 300111 h 600018"/>
                <a:gd name="connsiteX28" fmla="*/ 300534 w 600864"/>
                <a:gd name="connsiteY28" fmla="*/ 538629 h 600018"/>
                <a:gd name="connsiteX29" fmla="*/ 539393 w 600864"/>
                <a:gd name="connsiteY29" fmla="*/ 300111 h 600018"/>
                <a:gd name="connsiteX30" fmla="*/ 300534 w 600864"/>
                <a:gd name="connsiteY30" fmla="*/ 61388 h 600018"/>
                <a:gd name="connsiteX31" fmla="*/ 300534 w 600864"/>
                <a:gd name="connsiteY31" fmla="*/ 53206 h 600018"/>
                <a:gd name="connsiteX32" fmla="*/ 547587 w 600864"/>
                <a:gd name="connsiteY32" fmla="*/ 300111 h 600018"/>
                <a:gd name="connsiteX33" fmla="*/ 300534 w 600864"/>
                <a:gd name="connsiteY33" fmla="*/ 546811 h 600018"/>
                <a:gd name="connsiteX34" fmla="*/ 53277 w 600864"/>
                <a:gd name="connsiteY34" fmla="*/ 300111 h 600018"/>
                <a:gd name="connsiteX35" fmla="*/ 300534 w 600864"/>
                <a:gd name="connsiteY35" fmla="*/ 53206 h 600018"/>
                <a:gd name="connsiteX36" fmla="*/ 300535 w 600864"/>
                <a:gd name="connsiteY36" fmla="*/ 27208 h 600018"/>
                <a:gd name="connsiteX37" fmla="*/ 27247 w 600864"/>
                <a:gd name="connsiteY37" fmla="*/ 300111 h 600018"/>
                <a:gd name="connsiteX38" fmla="*/ 300535 w 600864"/>
                <a:gd name="connsiteY38" fmla="*/ 572810 h 600018"/>
                <a:gd name="connsiteX39" fmla="*/ 573617 w 600864"/>
                <a:gd name="connsiteY39" fmla="*/ 300111 h 600018"/>
                <a:gd name="connsiteX40" fmla="*/ 300535 w 600864"/>
                <a:gd name="connsiteY40" fmla="*/ 27208 h 600018"/>
                <a:gd name="connsiteX41" fmla="*/ 300535 w 600864"/>
                <a:gd name="connsiteY41" fmla="*/ 0 h 600018"/>
                <a:gd name="connsiteX42" fmla="*/ 600864 w 600864"/>
                <a:gd name="connsiteY42" fmla="*/ 300111 h 600018"/>
                <a:gd name="connsiteX43" fmla="*/ 300535 w 600864"/>
                <a:gd name="connsiteY43" fmla="*/ 600018 h 600018"/>
                <a:gd name="connsiteX44" fmla="*/ 0 w 600864"/>
                <a:gd name="connsiteY44" fmla="*/ 300111 h 600018"/>
                <a:gd name="connsiteX45" fmla="*/ 300535 w 600864"/>
                <a:gd name="connsiteY45" fmla="*/ 0 h 60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0864" h="600018">
                  <a:moveTo>
                    <a:pt x="215718" y="368211"/>
                  </a:moveTo>
                  <a:lnTo>
                    <a:pt x="248486" y="368211"/>
                  </a:lnTo>
                  <a:cubicBezTo>
                    <a:pt x="248486" y="389082"/>
                    <a:pt x="260979" y="406884"/>
                    <a:pt x="278592" y="415069"/>
                  </a:cubicBezTo>
                  <a:lnTo>
                    <a:pt x="278592" y="449855"/>
                  </a:lnTo>
                  <a:cubicBezTo>
                    <a:pt x="242547" y="440238"/>
                    <a:pt x="215718" y="407294"/>
                    <a:pt x="215718" y="368211"/>
                  </a:cubicBezTo>
                  <a:close/>
                  <a:moveTo>
                    <a:pt x="322272" y="286566"/>
                  </a:moveTo>
                  <a:cubicBezTo>
                    <a:pt x="358522" y="296183"/>
                    <a:pt x="385146" y="329127"/>
                    <a:pt x="385146" y="368210"/>
                  </a:cubicBezTo>
                  <a:cubicBezTo>
                    <a:pt x="385146" y="407293"/>
                    <a:pt x="358522" y="440237"/>
                    <a:pt x="322272" y="449854"/>
                  </a:cubicBezTo>
                  <a:lnTo>
                    <a:pt x="322272" y="415068"/>
                  </a:lnTo>
                  <a:cubicBezTo>
                    <a:pt x="340090" y="406883"/>
                    <a:pt x="352378" y="389081"/>
                    <a:pt x="352378" y="368210"/>
                  </a:cubicBezTo>
                  <a:cubicBezTo>
                    <a:pt x="352378" y="347339"/>
                    <a:pt x="340090" y="329537"/>
                    <a:pt x="322272" y="321352"/>
                  </a:cubicBezTo>
                  <a:close/>
                  <a:moveTo>
                    <a:pt x="322272" y="150163"/>
                  </a:moveTo>
                  <a:cubicBezTo>
                    <a:pt x="358522" y="159780"/>
                    <a:pt x="385146" y="192724"/>
                    <a:pt x="385146" y="231807"/>
                  </a:cubicBezTo>
                  <a:lnTo>
                    <a:pt x="352378" y="231807"/>
                  </a:lnTo>
                  <a:cubicBezTo>
                    <a:pt x="352378" y="211140"/>
                    <a:pt x="340090" y="193134"/>
                    <a:pt x="322272" y="184949"/>
                  </a:cubicBezTo>
                  <a:close/>
                  <a:moveTo>
                    <a:pt x="278592" y="150163"/>
                  </a:moveTo>
                  <a:lnTo>
                    <a:pt x="278592" y="184935"/>
                  </a:lnTo>
                  <a:cubicBezTo>
                    <a:pt x="260979" y="193117"/>
                    <a:pt x="248486" y="211117"/>
                    <a:pt x="248486" y="231776"/>
                  </a:cubicBezTo>
                  <a:cubicBezTo>
                    <a:pt x="248486" y="252639"/>
                    <a:pt x="260979" y="270434"/>
                    <a:pt x="278592" y="278821"/>
                  </a:cubicBezTo>
                  <a:lnTo>
                    <a:pt x="278592" y="313593"/>
                  </a:lnTo>
                  <a:cubicBezTo>
                    <a:pt x="242547" y="303775"/>
                    <a:pt x="215718" y="270843"/>
                    <a:pt x="215718" y="231776"/>
                  </a:cubicBezTo>
                  <a:cubicBezTo>
                    <a:pt x="215718" y="192708"/>
                    <a:pt x="242547" y="159777"/>
                    <a:pt x="278592" y="150163"/>
                  </a:cubicBezTo>
                  <a:close/>
                  <a:moveTo>
                    <a:pt x="286848" y="138097"/>
                  </a:moveTo>
                  <a:lnTo>
                    <a:pt x="314086" y="138097"/>
                  </a:lnTo>
                  <a:lnTo>
                    <a:pt x="314086" y="462134"/>
                  </a:lnTo>
                  <a:lnTo>
                    <a:pt x="286848" y="462134"/>
                  </a:lnTo>
                  <a:close/>
                  <a:moveTo>
                    <a:pt x="300534" y="61388"/>
                  </a:moveTo>
                  <a:cubicBezTo>
                    <a:pt x="168609" y="61388"/>
                    <a:pt x="61471" y="168374"/>
                    <a:pt x="61471" y="300111"/>
                  </a:cubicBezTo>
                  <a:cubicBezTo>
                    <a:pt x="61471" y="431643"/>
                    <a:pt x="168609" y="538629"/>
                    <a:pt x="300534" y="538629"/>
                  </a:cubicBezTo>
                  <a:cubicBezTo>
                    <a:pt x="432255" y="538629"/>
                    <a:pt x="539393" y="431643"/>
                    <a:pt x="539393" y="300111"/>
                  </a:cubicBezTo>
                  <a:cubicBezTo>
                    <a:pt x="539393" y="168374"/>
                    <a:pt x="432255" y="61388"/>
                    <a:pt x="300534" y="61388"/>
                  </a:cubicBezTo>
                  <a:close/>
                  <a:moveTo>
                    <a:pt x="300534" y="53206"/>
                  </a:moveTo>
                  <a:cubicBezTo>
                    <a:pt x="436762" y="53206"/>
                    <a:pt x="547587" y="163873"/>
                    <a:pt x="547587" y="300111"/>
                  </a:cubicBezTo>
                  <a:cubicBezTo>
                    <a:pt x="547587" y="436144"/>
                    <a:pt x="436762" y="546811"/>
                    <a:pt x="300534" y="546811"/>
                  </a:cubicBezTo>
                  <a:cubicBezTo>
                    <a:pt x="164102" y="546811"/>
                    <a:pt x="53277" y="436144"/>
                    <a:pt x="53277" y="300111"/>
                  </a:cubicBezTo>
                  <a:cubicBezTo>
                    <a:pt x="53277" y="163873"/>
                    <a:pt x="164102" y="53206"/>
                    <a:pt x="300534" y="53206"/>
                  </a:cubicBezTo>
                  <a:close/>
                  <a:moveTo>
                    <a:pt x="300535" y="27208"/>
                  </a:moveTo>
                  <a:cubicBezTo>
                    <a:pt x="149755" y="27208"/>
                    <a:pt x="27247" y="149544"/>
                    <a:pt x="27247" y="300111"/>
                  </a:cubicBezTo>
                  <a:cubicBezTo>
                    <a:pt x="27247" y="450474"/>
                    <a:pt x="149755" y="572810"/>
                    <a:pt x="300535" y="572810"/>
                  </a:cubicBezTo>
                  <a:cubicBezTo>
                    <a:pt x="451109" y="572810"/>
                    <a:pt x="573617" y="450474"/>
                    <a:pt x="573617" y="300111"/>
                  </a:cubicBezTo>
                  <a:cubicBezTo>
                    <a:pt x="573617" y="149544"/>
                    <a:pt x="451109" y="27208"/>
                    <a:pt x="300535" y="27208"/>
                  </a:cubicBezTo>
                  <a:close/>
                  <a:moveTo>
                    <a:pt x="300535" y="0"/>
                  </a:moveTo>
                  <a:cubicBezTo>
                    <a:pt x="466064" y="0"/>
                    <a:pt x="600864" y="134610"/>
                    <a:pt x="600864" y="300111"/>
                  </a:cubicBezTo>
                  <a:cubicBezTo>
                    <a:pt x="600864" y="465408"/>
                    <a:pt x="466064" y="600018"/>
                    <a:pt x="300535" y="600018"/>
                  </a:cubicBezTo>
                  <a:cubicBezTo>
                    <a:pt x="134800" y="600018"/>
                    <a:pt x="0" y="465408"/>
                    <a:pt x="0" y="300111"/>
                  </a:cubicBezTo>
                  <a:cubicBezTo>
                    <a:pt x="0" y="134610"/>
                    <a:pt x="134800" y="0"/>
                    <a:pt x="300535"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0" name="矩形 19"/>
          <p:cNvSpPr/>
          <p:nvPr/>
        </p:nvSpPr>
        <p:spPr>
          <a:xfrm>
            <a:off x="7168878" y="2161949"/>
            <a:ext cx="2050552" cy="387798"/>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tx1">
                    <a:lumMod val="65000"/>
                    <a:lumOff val="35000"/>
                  </a:schemeClr>
                </a:solidFill>
                <a:latin typeface="+mn-ea"/>
              </a:rPr>
              <a:t>学生成绩查询</a:t>
            </a:r>
            <a:endParaRPr lang="zh-CN" altLang="en-US" sz="1600" b="1" dirty="0">
              <a:solidFill>
                <a:schemeClr val="tx1">
                  <a:lumMod val="65000"/>
                  <a:lumOff val="35000"/>
                </a:schemeClr>
              </a:solidFill>
              <a:latin typeface="+mn-ea"/>
            </a:endParaRPr>
          </a:p>
        </p:txBody>
      </p:sp>
      <p:sp>
        <p:nvSpPr>
          <p:cNvPr id="23" name="矩形 22"/>
          <p:cNvSpPr/>
          <p:nvPr/>
        </p:nvSpPr>
        <p:spPr>
          <a:xfrm>
            <a:off x="7168878" y="3555290"/>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tx1">
                    <a:lumMod val="65000"/>
                    <a:lumOff val="35000"/>
                  </a:schemeClr>
                </a:solidFill>
                <a:latin typeface="+mn-ea"/>
              </a:rPr>
              <a:t>学生成绩总览</a:t>
            </a:r>
            <a:endParaRPr lang="zh-CN" altLang="en-US" sz="1600" b="1" dirty="0">
              <a:solidFill>
                <a:schemeClr val="tx1">
                  <a:lumMod val="65000"/>
                  <a:lumOff val="35000"/>
                </a:schemeClr>
              </a:solidFill>
              <a:latin typeface="+mn-ea"/>
            </a:endParaRPr>
          </a:p>
        </p:txBody>
      </p:sp>
      <p:sp>
        <p:nvSpPr>
          <p:cNvPr id="26" name="矩形 25"/>
          <p:cNvSpPr/>
          <p:nvPr/>
        </p:nvSpPr>
        <p:spPr>
          <a:xfrm>
            <a:off x="7168878" y="4892837"/>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smtClean="0">
                <a:solidFill>
                  <a:schemeClr val="tx1">
                    <a:lumMod val="65000"/>
                    <a:lumOff val="35000"/>
                  </a:schemeClr>
                </a:solidFill>
                <a:latin typeface="+mn-ea"/>
              </a:rPr>
              <a:t>学生成绩导入</a:t>
            </a:r>
            <a:endParaRPr lang="zh-CN" altLang="en-US" sz="1600" b="1" dirty="0">
              <a:solidFill>
                <a:schemeClr val="tx1">
                  <a:lumMod val="65000"/>
                  <a:lumOff val="35000"/>
                </a:schemeClr>
              </a:solidFill>
              <a:latin typeface="+mn-ea"/>
            </a:endParaRPr>
          </a:p>
        </p:txBody>
      </p:sp>
      <p:pic>
        <p:nvPicPr>
          <p:cNvPr id="35" name="图片占位符 34"/>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1250771" y="1930399"/>
            <a:ext cx="4320354" cy="2565401"/>
          </a:xfrm>
        </p:spPr>
      </p:pic>
      <p:sp>
        <p:nvSpPr>
          <p:cNvPr id="33" name="文本框 32"/>
          <p:cNvSpPr txBox="1"/>
          <p:nvPr/>
        </p:nvSpPr>
        <p:spPr>
          <a:xfrm>
            <a:off x="3442102" y="713214"/>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en-US" sz="2800" b="1" dirty="0">
                <a:solidFill>
                  <a:schemeClr val="tx1">
                    <a:lumMod val="85000"/>
                    <a:lumOff val="15000"/>
                  </a:schemeClr>
                </a:solidFill>
              </a:rPr>
              <a:t>教师</a:t>
            </a:r>
            <a:r>
              <a:rPr lang="zh-CN" altLang="zh-CN" sz="2800" b="1" dirty="0" smtClean="0">
                <a:solidFill>
                  <a:schemeClr val="tx1">
                    <a:lumMod val="85000"/>
                    <a:lumOff val="15000"/>
                  </a:schemeClr>
                </a:solidFill>
              </a:rPr>
              <a:t>部分</a:t>
            </a:r>
            <a:endParaRPr lang="zh-CN" altLang="en-US" sz="2800" b="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par>
                                <p:cTn id="16" presetID="53" presetClass="entr" presetSubtype="16"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ppt_w</p:attrName>
                                        </p:attrNameLst>
                                      </p:cBhvr>
                                      <p:tavLst>
                                        <p:tav tm="0">
                                          <p:val>
                                            <p:fltVal val="0"/>
                                          </p:val>
                                        </p:tav>
                                        <p:tav tm="100000">
                                          <p:val>
                                            <p:strVal val="#ppt_w"/>
                                          </p:val>
                                        </p:tav>
                                      </p:tavLst>
                                    </p:anim>
                                    <p:anim calcmode="lin" valueType="num">
                                      <p:cBhvr>
                                        <p:cTn id="19" dur="500" fill="hold"/>
                                        <p:tgtEl>
                                          <p:spTgt spid="39"/>
                                        </p:tgtEl>
                                        <p:attrNameLst>
                                          <p:attrName>ppt_h</p:attrName>
                                        </p:attrNameLst>
                                      </p:cBhvr>
                                      <p:tavLst>
                                        <p:tav tm="0">
                                          <p:val>
                                            <p:fltVal val="0"/>
                                          </p:val>
                                        </p:tav>
                                        <p:tav tm="100000">
                                          <p:val>
                                            <p:strVal val="#ppt_h"/>
                                          </p:val>
                                        </p:tav>
                                      </p:tavLst>
                                    </p:anim>
                                    <p:animEffect transition="in" filter="fade">
                                      <p:cBhvr>
                                        <p:cTn id="20" dur="500"/>
                                        <p:tgtEl>
                                          <p:spTgt spid="39"/>
                                        </p:tgtEl>
                                      </p:cBhvr>
                                    </p:animEffect>
                                  </p:childTnLst>
                                </p:cTn>
                              </p:par>
                              <p:par>
                                <p:cTn id="21" presetID="53" presetClass="entr" presetSubtype="16"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500" fill="hold"/>
                                        <p:tgtEl>
                                          <p:spTgt spid="42"/>
                                        </p:tgtEl>
                                        <p:attrNameLst>
                                          <p:attrName>ppt_w</p:attrName>
                                        </p:attrNameLst>
                                      </p:cBhvr>
                                      <p:tavLst>
                                        <p:tav tm="0">
                                          <p:val>
                                            <p:fltVal val="0"/>
                                          </p:val>
                                        </p:tav>
                                        <p:tav tm="100000">
                                          <p:val>
                                            <p:strVal val="#ppt_w"/>
                                          </p:val>
                                        </p:tav>
                                      </p:tavLst>
                                    </p:anim>
                                    <p:anim calcmode="lin" valueType="num">
                                      <p:cBhvr>
                                        <p:cTn id="24" dur="500" fill="hold"/>
                                        <p:tgtEl>
                                          <p:spTgt spid="42"/>
                                        </p:tgtEl>
                                        <p:attrNameLst>
                                          <p:attrName>ppt_h</p:attrName>
                                        </p:attrNameLst>
                                      </p:cBhvr>
                                      <p:tavLst>
                                        <p:tav tm="0">
                                          <p:val>
                                            <p:fltVal val="0"/>
                                          </p:val>
                                        </p:tav>
                                        <p:tav tm="100000">
                                          <p:val>
                                            <p:strVal val="#ppt_h"/>
                                          </p:val>
                                        </p:tav>
                                      </p:tavLst>
                                    </p:anim>
                                    <p:animEffect transition="in" filter="fade">
                                      <p:cBhvr>
                                        <p:cTn id="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451705" y="1751104"/>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bg1"/>
                </a:solidFill>
              </a:rPr>
              <a:t>学生成绩查询</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en-US" sz="2800" b="1" dirty="0" smtClean="0">
                <a:solidFill>
                  <a:schemeClr val="tx1">
                    <a:lumMod val="85000"/>
                    <a:lumOff val="15000"/>
                  </a:schemeClr>
                </a:solidFill>
              </a:rPr>
              <a:t>教师</a:t>
            </a:r>
            <a:r>
              <a:rPr lang="zh-CN" altLang="zh-CN" sz="2800" b="1" dirty="0" smtClean="0">
                <a:solidFill>
                  <a:schemeClr val="tx1">
                    <a:lumMod val="85000"/>
                    <a:lumOff val="15000"/>
                  </a:schemeClr>
                </a:solidFill>
              </a:rPr>
              <a:t>部分</a:t>
            </a:r>
            <a:endParaRPr lang="zh-CN" altLang="en-US" sz="2800" b="1" dirty="0">
              <a:solidFill>
                <a:schemeClr val="tx1">
                  <a:lumMod val="85000"/>
                  <a:lumOff val="15000"/>
                </a:schemeClr>
              </a:solidFill>
            </a:endParaRPr>
          </a:p>
        </p:txBody>
      </p:sp>
      <p:sp>
        <p:nvSpPr>
          <p:cNvPr id="16" name="矩形 15"/>
          <p:cNvSpPr/>
          <p:nvPr/>
        </p:nvSpPr>
        <p:spPr>
          <a:xfrm>
            <a:off x="8257486" y="2919442"/>
            <a:ext cx="2727537" cy="227440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系统支持按课程将成绩进行分组，在下拉框内选择需要查询的成绩，可以查看对应课程下所有学生的成绩明细。</a:t>
            </a:r>
            <a:endParaRPr lang="en-US" altLang="zh-CN" sz="2000" b="1" dirty="0" smtClean="0">
              <a:solidFill>
                <a:schemeClr val="bg1"/>
              </a:solidFill>
            </a:endParaRPr>
          </a:p>
          <a:p>
            <a:pPr algn="just">
              <a:lnSpc>
                <a:spcPct val="120000"/>
              </a:lnSpc>
            </a:pPr>
            <a:endParaRPr lang="zh-CN" altLang="en-US" sz="2000" b="1" dirty="0">
              <a:solidFill>
                <a:schemeClr val="bg1"/>
              </a:solidFill>
            </a:endParaRPr>
          </a:p>
        </p:txBody>
      </p:sp>
      <p:pic>
        <p:nvPicPr>
          <p:cNvPr id="2" name="图片 1"/>
          <p:cNvPicPr>
            <a:picLocks noChangeAspect="1"/>
          </p:cNvPicPr>
          <p:nvPr/>
        </p:nvPicPr>
        <p:blipFill>
          <a:blip r:embed="rId2"/>
          <a:stretch>
            <a:fillRect/>
          </a:stretch>
        </p:blipFill>
        <p:spPr>
          <a:xfrm>
            <a:off x="908933" y="1946825"/>
            <a:ext cx="7262489" cy="35131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451705" y="1751104"/>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bg1"/>
                </a:solidFill>
              </a:rPr>
              <a:t>学生成绩查询</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en-US" sz="2800" b="1" dirty="0" smtClean="0">
                <a:solidFill>
                  <a:schemeClr val="tx1">
                    <a:lumMod val="85000"/>
                    <a:lumOff val="15000"/>
                  </a:schemeClr>
                </a:solidFill>
              </a:rPr>
              <a:t>教师</a:t>
            </a:r>
            <a:r>
              <a:rPr lang="zh-CN" altLang="zh-CN" sz="2800" b="1" dirty="0" smtClean="0">
                <a:solidFill>
                  <a:schemeClr val="tx1">
                    <a:lumMod val="85000"/>
                    <a:lumOff val="15000"/>
                  </a:schemeClr>
                </a:solidFill>
              </a:rPr>
              <a:t>部分</a:t>
            </a:r>
            <a:endParaRPr lang="zh-CN" altLang="en-US" sz="2800" b="1" dirty="0">
              <a:solidFill>
                <a:schemeClr val="tx1">
                  <a:lumMod val="85000"/>
                  <a:lumOff val="15000"/>
                </a:schemeClr>
              </a:solidFill>
            </a:endParaRPr>
          </a:p>
        </p:txBody>
      </p:sp>
      <p:sp>
        <p:nvSpPr>
          <p:cNvPr id="16" name="矩形 15"/>
          <p:cNvSpPr/>
          <p:nvPr/>
        </p:nvSpPr>
        <p:spPr>
          <a:xfrm>
            <a:off x="8257486" y="2919442"/>
            <a:ext cx="2727537" cy="120032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同时可以将查询到的成绩进行导出。</a:t>
            </a:r>
            <a:endParaRPr lang="en-US" altLang="zh-CN" sz="2000" b="1" dirty="0" smtClean="0">
              <a:solidFill>
                <a:schemeClr val="bg1"/>
              </a:solidFill>
            </a:endParaRPr>
          </a:p>
          <a:p>
            <a:pPr algn="just">
              <a:lnSpc>
                <a:spcPct val="120000"/>
              </a:lnSpc>
            </a:pPr>
            <a:endParaRPr lang="zh-CN" altLang="en-US" sz="2000" b="1" dirty="0">
              <a:solidFill>
                <a:schemeClr val="bg1"/>
              </a:solidFill>
            </a:endParaRPr>
          </a:p>
        </p:txBody>
      </p:sp>
      <p:pic>
        <p:nvPicPr>
          <p:cNvPr id="3" name="图片 2"/>
          <p:cNvPicPr>
            <a:picLocks noChangeAspect="1"/>
          </p:cNvPicPr>
          <p:nvPr/>
        </p:nvPicPr>
        <p:blipFill>
          <a:blip r:embed="rId2"/>
          <a:stretch>
            <a:fillRect/>
          </a:stretch>
        </p:blipFill>
        <p:spPr>
          <a:xfrm>
            <a:off x="1115345" y="1329088"/>
            <a:ext cx="5586245" cy="47485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451705" y="1751104"/>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bg1"/>
                </a:solidFill>
              </a:rPr>
              <a:t>学生成绩总览</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en-US" sz="2800" b="1" dirty="0" smtClean="0">
                <a:solidFill>
                  <a:schemeClr val="tx1">
                    <a:lumMod val="85000"/>
                    <a:lumOff val="15000"/>
                  </a:schemeClr>
                </a:solidFill>
              </a:rPr>
              <a:t>教师</a:t>
            </a:r>
            <a:r>
              <a:rPr lang="zh-CN" altLang="zh-CN" sz="2800" b="1" dirty="0" smtClean="0">
                <a:solidFill>
                  <a:schemeClr val="tx1">
                    <a:lumMod val="85000"/>
                    <a:lumOff val="15000"/>
                  </a:schemeClr>
                </a:solidFill>
              </a:rPr>
              <a:t>部分</a:t>
            </a:r>
            <a:endParaRPr lang="zh-CN" altLang="en-US" sz="2800" b="1" dirty="0">
              <a:solidFill>
                <a:schemeClr val="tx1">
                  <a:lumMod val="85000"/>
                  <a:lumOff val="15000"/>
                </a:schemeClr>
              </a:solidFill>
            </a:endParaRPr>
          </a:p>
        </p:txBody>
      </p:sp>
      <p:sp>
        <p:nvSpPr>
          <p:cNvPr id="16" name="矩形 15"/>
          <p:cNvSpPr/>
          <p:nvPr/>
        </p:nvSpPr>
        <p:spPr>
          <a:xfrm>
            <a:off x="8257486" y="2919442"/>
            <a:ext cx="2727537" cy="156966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通过可视化的图形分布，可以查询学生成绩的分布情况。</a:t>
            </a:r>
            <a:endParaRPr lang="en-US" altLang="zh-CN" sz="2000" b="1" dirty="0" smtClean="0">
              <a:solidFill>
                <a:schemeClr val="bg1"/>
              </a:solidFill>
            </a:endParaRPr>
          </a:p>
          <a:p>
            <a:pPr algn="just">
              <a:lnSpc>
                <a:spcPct val="120000"/>
              </a:lnSpc>
            </a:pPr>
            <a:endParaRPr lang="zh-CN" altLang="en-US" sz="2000" b="1" dirty="0">
              <a:solidFill>
                <a:schemeClr val="bg1"/>
              </a:solidFill>
            </a:endParaRPr>
          </a:p>
        </p:txBody>
      </p:sp>
      <p:pic>
        <p:nvPicPr>
          <p:cNvPr id="3" name="图片 2"/>
          <p:cNvPicPr>
            <a:picLocks noChangeAspect="1"/>
          </p:cNvPicPr>
          <p:nvPr/>
        </p:nvPicPr>
        <p:blipFill>
          <a:blip r:embed="rId2"/>
          <a:stretch>
            <a:fillRect/>
          </a:stretch>
        </p:blipFill>
        <p:spPr>
          <a:xfrm>
            <a:off x="899998" y="1316655"/>
            <a:ext cx="7039581" cy="47734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8451706" y="1751104"/>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bg1"/>
                </a:solidFill>
              </a:rPr>
              <a:t>学生成绩导入</a:t>
            </a:r>
            <a:endParaRPr lang="zh-CN" altLang="en-US" sz="2800" b="1" dirty="0">
              <a:solidFill>
                <a:schemeClr val="bg1"/>
              </a:solidFill>
            </a:endParaRPr>
          </a:p>
        </p:txBody>
      </p:sp>
      <p:sp>
        <p:nvSpPr>
          <p:cNvPr id="10" name="文本框 9"/>
          <p:cNvSpPr txBox="1"/>
          <p:nvPr/>
        </p:nvSpPr>
        <p:spPr>
          <a:xfrm>
            <a:off x="0" y="335551"/>
            <a:ext cx="6318552" cy="523220"/>
          </a:xfrm>
          <a:prstGeom prst="rect">
            <a:avLst/>
          </a:prstGeom>
          <a:noFill/>
        </p:spPr>
        <p:txBody>
          <a:bodyPr wrap="square" rtlCol="0">
            <a:spAutoFit/>
            <a:scene3d>
              <a:camera prst="orthographicFront"/>
              <a:lightRig rig="threePt" dir="t"/>
            </a:scene3d>
            <a:sp3d contourW="12700"/>
          </a:bodyPr>
          <a:lstStyle/>
          <a:p>
            <a:pPr lvl="0" algn="ctr"/>
            <a:r>
              <a:rPr lang="zh-CN" altLang="zh-CN" sz="2800" b="1" dirty="0">
                <a:solidFill>
                  <a:schemeClr val="tx1">
                    <a:lumMod val="85000"/>
                    <a:lumOff val="15000"/>
                  </a:schemeClr>
                </a:solidFill>
              </a:rPr>
              <a:t>成绩管理</a:t>
            </a:r>
            <a:r>
              <a:rPr lang="zh-CN" altLang="zh-CN" sz="2800" b="1" dirty="0" smtClean="0">
                <a:solidFill>
                  <a:schemeClr val="tx1">
                    <a:lumMod val="85000"/>
                    <a:lumOff val="15000"/>
                  </a:schemeClr>
                </a:solidFill>
              </a:rPr>
              <a:t>子系统</a:t>
            </a:r>
            <a:r>
              <a:rPr lang="en-US" altLang="zh-CN" sz="2800" b="1" dirty="0" smtClean="0">
                <a:solidFill>
                  <a:schemeClr val="tx1">
                    <a:lumMod val="85000"/>
                    <a:lumOff val="15000"/>
                  </a:schemeClr>
                </a:solidFill>
              </a:rPr>
              <a:t>——</a:t>
            </a:r>
            <a:r>
              <a:rPr lang="zh-CN" altLang="en-US" sz="2800" b="1" dirty="0" smtClean="0">
                <a:solidFill>
                  <a:schemeClr val="tx1">
                    <a:lumMod val="85000"/>
                    <a:lumOff val="15000"/>
                  </a:schemeClr>
                </a:solidFill>
              </a:rPr>
              <a:t>教师</a:t>
            </a:r>
            <a:r>
              <a:rPr lang="zh-CN" altLang="zh-CN" sz="2800" b="1" dirty="0" smtClean="0">
                <a:solidFill>
                  <a:schemeClr val="tx1">
                    <a:lumMod val="85000"/>
                    <a:lumOff val="15000"/>
                  </a:schemeClr>
                </a:solidFill>
              </a:rPr>
              <a:t>部分</a:t>
            </a:r>
            <a:endParaRPr lang="zh-CN" altLang="en-US" sz="2800" b="1" dirty="0">
              <a:solidFill>
                <a:schemeClr val="tx1">
                  <a:lumMod val="85000"/>
                  <a:lumOff val="15000"/>
                </a:schemeClr>
              </a:solidFill>
            </a:endParaRPr>
          </a:p>
        </p:txBody>
      </p:sp>
      <p:sp>
        <p:nvSpPr>
          <p:cNvPr id="16" name="矩形 15"/>
          <p:cNvSpPr/>
          <p:nvPr/>
        </p:nvSpPr>
        <p:spPr>
          <a:xfrm>
            <a:off x="8257486" y="2919442"/>
            <a:ext cx="2727537" cy="830997"/>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系统支持通过上传文件将成绩导入。</a:t>
            </a:r>
            <a:endParaRPr lang="zh-CN" altLang="en-US" sz="2000" b="1" dirty="0">
              <a:solidFill>
                <a:schemeClr val="bg1"/>
              </a:solidFill>
            </a:endParaRPr>
          </a:p>
        </p:txBody>
      </p:sp>
      <p:pic>
        <p:nvPicPr>
          <p:cNvPr id="2" name="图片 1"/>
          <p:cNvPicPr>
            <a:picLocks noChangeAspect="1"/>
          </p:cNvPicPr>
          <p:nvPr/>
        </p:nvPicPr>
        <p:blipFill>
          <a:blip r:embed="rId2"/>
          <a:stretch>
            <a:fillRect/>
          </a:stretch>
        </p:blipFill>
        <p:spPr>
          <a:xfrm>
            <a:off x="874713" y="1449685"/>
            <a:ext cx="7050508" cy="43014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7048"/>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3943671" y="3376282"/>
            <a:ext cx="4303395" cy="784011"/>
            <a:chOff x="3944306" y="3098787"/>
            <a:chExt cx="4303395" cy="784011"/>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944306" y="3098787"/>
              <a:ext cx="4303395" cy="645160"/>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rPr>
                <a:t>管理计划及实施情况</a:t>
              </a:r>
              <a:endParaRPr lang="zh-CN" altLang="en-US" sz="3600" b="1" dirty="0">
                <a:solidFill>
                  <a:schemeClr val="bg1"/>
                </a:solidFill>
              </a:endParaRPr>
            </a:p>
          </p:txBody>
        </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635" y="-7048"/>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849506" y="3098787"/>
            <a:ext cx="2492991" cy="784011"/>
            <a:chOff x="4849506" y="3098787"/>
            <a:chExt cx="2492991" cy="784011"/>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49506" y="3098787"/>
              <a:ext cx="2492991"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smtClean="0">
                  <a:solidFill>
                    <a:schemeClr val="bg1"/>
                  </a:solidFill>
                </a:rPr>
                <a:t>选课子系统</a:t>
              </a:r>
              <a:endParaRPr lang="zh-CN" altLang="en-US" sz="3600" b="1" dirty="0">
                <a:solidFill>
                  <a:schemeClr val="bg1"/>
                </a:solidFill>
              </a:endParaRPr>
            </a:p>
          </p:txBody>
        </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1"/>
          <p:cNvCxnSpPr/>
          <p:nvPr/>
        </p:nvCxnSpPr>
        <p:spPr>
          <a:xfrm>
            <a:off x="7310359" y="3787960"/>
            <a:ext cx="3764185" cy="0"/>
          </a:xfrm>
          <a:prstGeom prst="line">
            <a:avLst/>
          </a:prstGeom>
          <a:ln w="15875">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8" name="Oval 2"/>
          <p:cNvSpPr/>
          <p:nvPr/>
        </p:nvSpPr>
        <p:spPr>
          <a:xfrm>
            <a:off x="5078930" y="2778639"/>
            <a:ext cx="2021449" cy="202144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Block Arc 7"/>
          <p:cNvSpPr/>
          <p:nvPr/>
        </p:nvSpPr>
        <p:spPr>
          <a:xfrm flipH="1" flipV="1">
            <a:off x="4488092" y="2187801"/>
            <a:ext cx="3203125" cy="3203124"/>
          </a:xfrm>
          <a:prstGeom prst="blockArc">
            <a:avLst>
              <a:gd name="adj1" fmla="val 21599999"/>
              <a:gd name="adj2" fmla="val 8180671"/>
              <a:gd name="adj3" fmla="val 11913"/>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30" name="Isosceles Triangle 8"/>
          <p:cNvSpPr/>
          <p:nvPr/>
        </p:nvSpPr>
        <p:spPr>
          <a:xfrm rot="18900000" flipH="1" flipV="1">
            <a:off x="6966834" y="2712908"/>
            <a:ext cx="658106" cy="567333"/>
          </a:xfrm>
          <a:prstGeom prst="triangle">
            <a:avLst/>
          </a:pr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31" name="Block Arc 10"/>
          <p:cNvSpPr/>
          <p:nvPr/>
        </p:nvSpPr>
        <p:spPr>
          <a:xfrm>
            <a:off x="4488092" y="2187801"/>
            <a:ext cx="3203125" cy="3203124"/>
          </a:xfrm>
          <a:prstGeom prst="blockArc">
            <a:avLst>
              <a:gd name="adj1" fmla="val 21599999"/>
              <a:gd name="adj2" fmla="val 8180671"/>
              <a:gd name="adj3" fmla="val 1191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32" name="Isosceles Triangle 11"/>
          <p:cNvSpPr/>
          <p:nvPr/>
        </p:nvSpPr>
        <p:spPr>
          <a:xfrm rot="8100000" flipV="1">
            <a:off x="4562444" y="4314965"/>
            <a:ext cx="658105" cy="567333"/>
          </a:xfrm>
          <a:prstGeom prst="triangle">
            <a:avLst/>
          </a:pr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cxnSp>
        <p:nvCxnSpPr>
          <p:cNvPr id="33" name="Straight Connector 12"/>
          <p:cNvCxnSpPr/>
          <p:nvPr/>
        </p:nvCxnSpPr>
        <p:spPr>
          <a:xfrm flipH="1">
            <a:off x="1330940" y="3777327"/>
            <a:ext cx="3528176" cy="0"/>
          </a:xfrm>
          <a:prstGeom prst="line">
            <a:avLst/>
          </a:prstGeom>
          <a:ln w="15875">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4" name="Freeform: Shape 77"/>
          <p:cNvSpPr/>
          <p:nvPr/>
        </p:nvSpPr>
        <p:spPr bwMode="auto">
          <a:xfrm>
            <a:off x="2789755" y="3907318"/>
            <a:ext cx="420702" cy="42070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5" name="Freeform: Shape 78"/>
          <p:cNvSpPr/>
          <p:nvPr/>
        </p:nvSpPr>
        <p:spPr bwMode="auto">
          <a:xfrm>
            <a:off x="2112133" y="3907318"/>
            <a:ext cx="420702" cy="42070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6" name="Freeform: Shape 79"/>
          <p:cNvSpPr/>
          <p:nvPr/>
        </p:nvSpPr>
        <p:spPr bwMode="auto">
          <a:xfrm>
            <a:off x="3467378" y="3907318"/>
            <a:ext cx="420702" cy="4207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7" name="Freeform: Shape 80"/>
          <p:cNvSpPr/>
          <p:nvPr/>
        </p:nvSpPr>
        <p:spPr bwMode="auto">
          <a:xfrm>
            <a:off x="9054213" y="3242904"/>
            <a:ext cx="420702" cy="42070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8" name="Freeform: Shape 81"/>
          <p:cNvSpPr/>
          <p:nvPr/>
        </p:nvSpPr>
        <p:spPr bwMode="auto">
          <a:xfrm>
            <a:off x="8376591" y="3242904"/>
            <a:ext cx="420702" cy="42070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9" name="Freeform: Shape 82"/>
          <p:cNvSpPr/>
          <p:nvPr/>
        </p:nvSpPr>
        <p:spPr bwMode="auto">
          <a:xfrm>
            <a:off x="9731836" y="3242904"/>
            <a:ext cx="420702" cy="4207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grpSp>
        <p:nvGrpSpPr>
          <p:cNvPr id="40" name="组合 39"/>
          <p:cNvGrpSpPr/>
          <p:nvPr/>
        </p:nvGrpSpPr>
        <p:grpSpPr>
          <a:xfrm>
            <a:off x="1126679" y="2834949"/>
            <a:ext cx="3503586" cy="1274195"/>
            <a:chOff x="874711" y="3344238"/>
            <a:chExt cx="2856142" cy="1274195"/>
          </a:xfrm>
        </p:grpSpPr>
        <p:sp>
          <p:nvSpPr>
            <p:cNvPr id="41" name="矩形 40"/>
            <p:cNvSpPr/>
            <p:nvPr/>
          </p:nvSpPr>
          <p:spPr>
            <a:xfrm>
              <a:off x="874712" y="3677812"/>
              <a:ext cx="2856141" cy="294824"/>
            </a:xfrm>
            <a:prstGeom prst="rect">
              <a:avLst/>
            </a:prstGeom>
          </p:spPr>
          <p:txBody>
            <a:bodyPr wrap="square">
              <a:spAutoFit/>
              <a:scene3d>
                <a:camera prst="orthographicFront"/>
                <a:lightRig rig="threePt" dir="t"/>
              </a:scene3d>
              <a:sp3d contourW="12700"/>
            </a:bodyPr>
            <a:lstStyle/>
            <a:p>
              <a:pPr>
                <a:lnSpc>
                  <a:spcPct val="120000"/>
                </a:lnSpc>
              </a:pPr>
              <a:endParaRPr lang="en-US" altLang="zh-CN" sz="1200" dirty="0" smtClean="0">
                <a:solidFill>
                  <a:schemeClr val="tx1">
                    <a:lumMod val="50000"/>
                    <a:lumOff val="50000"/>
                  </a:schemeClr>
                </a:solidFill>
              </a:endParaRPr>
            </a:p>
          </p:txBody>
        </p:sp>
        <p:sp>
          <p:nvSpPr>
            <p:cNvPr id="42" name="矩形 41"/>
            <p:cNvSpPr/>
            <p:nvPr/>
          </p:nvSpPr>
          <p:spPr>
            <a:xfrm>
              <a:off x="874711" y="3344238"/>
              <a:ext cx="2745947" cy="1274195"/>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smtClean="0">
                  <a:solidFill>
                    <a:schemeClr val="tx1">
                      <a:lumMod val="75000"/>
                      <a:lumOff val="25000"/>
                    </a:schemeClr>
                  </a:solidFill>
                </a:rPr>
                <a:t>前端</a:t>
              </a:r>
              <a:endParaRPr lang="en-US" altLang="zh-CN" sz="2400" b="1" dirty="0" smtClean="0">
                <a:solidFill>
                  <a:schemeClr val="tx1">
                    <a:lumMod val="75000"/>
                    <a:lumOff val="25000"/>
                  </a:schemeClr>
                </a:solidFill>
              </a:endParaRPr>
            </a:p>
            <a:p>
              <a:pPr>
                <a:lnSpc>
                  <a:spcPct val="120000"/>
                </a:lnSpc>
              </a:pPr>
              <a:r>
                <a:rPr lang="zh-CN" altLang="en-US" sz="2000" dirty="0" smtClean="0">
                  <a:solidFill>
                    <a:schemeClr val="tx1">
                      <a:lumMod val="50000"/>
                      <a:lumOff val="50000"/>
                    </a:schemeClr>
                  </a:solidFill>
                </a:rPr>
                <a:t>李靖恺</a:t>
              </a:r>
              <a:r>
                <a:rPr lang="zh-CN" altLang="en-US" sz="2000" dirty="0">
                  <a:solidFill>
                    <a:schemeClr val="tx1">
                      <a:lumMod val="50000"/>
                      <a:lumOff val="50000"/>
                    </a:schemeClr>
                  </a:solidFill>
                </a:rPr>
                <a:t>、曹帅强、马海霞</a:t>
              </a:r>
              <a:endParaRPr lang="en-US" altLang="zh-CN" sz="2000" dirty="0">
                <a:solidFill>
                  <a:schemeClr val="tx1">
                    <a:lumMod val="50000"/>
                    <a:lumOff val="50000"/>
                  </a:schemeClr>
                </a:solidFill>
              </a:endParaRPr>
            </a:p>
            <a:p>
              <a:pPr>
                <a:lnSpc>
                  <a:spcPct val="120000"/>
                </a:lnSpc>
              </a:pPr>
              <a:endParaRPr lang="zh-CN" altLang="en-US" sz="2000" b="1" dirty="0">
                <a:solidFill>
                  <a:schemeClr val="tx1">
                    <a:lumMod val="75000"/>
                    <a:lumOff val="25000"/>
                  </a:schemeClr>
                </a:solidFill>
              </a:endParaRPr>
            </a:p>
          </p:txBody>
        </p:sp>
      </p:grpSp>
      <p:grpSp>
        <p:nvGrpSpPr>
          <p:cNvPr id="43" name="组合 42"/>
          <p:cNvGrpSpPr/>
          <p:nvPr/>
        </p:nvGrpSpPr>
        <p:grpSpPr>
          <a:xfrm>
            <a:off x="7634207" y="3864923"/>
            <a:ext cx="3563277" cy="1200329"/>
            <a:chOff x="874712" y="3194664"/>
            <a:chExt cx="2909983" cy="1200329"/>
          </a:xfrm>
        </p:grpSpPr>
        <p:sp>
          <p:nvSpPr>
            <p:cNvPr id="44" name="矩形 43"/>
            <p:cNvSpPr/>
            <p:nvPr/>
          </p:nvSpPr>
          <p:spPr>
            <a:xfrm>
              <a:off x="874712" y="3677812"/>
              <a:ext cx="2856141" cy="29360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1200" dirty="0">
                <a:solidFill>
                  <a:schemeClr val="tx1">
                    <a:lumMod val="50000"/>
                    <a:lumOff val="50000"/>
                  </a:schemeClr>
                </a:solidFill>
              </a:endParaRPr>
            </a:p>
          </p:txBody>
        </p:sp>
        <p:sp>
          <p:nvSpPr>
            <p:cNvPr id="45" name="矩形 44"/>
            <p:cNvSpPr/>
            <p:nvPr/>
          </p:nvSpPr>
          <p:spPr>
            <a:xfrm>
              <a:off x="1542721" y="3194664"/>
              <a:ext cx="2241974" cy="12003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b="1" dirty="0" smtClean="0">
                  <a:solidFill>
                    <a:schemeClr val="tx1">
                      <a:lumMod val="75000"/>
                      <a:lumOff val="25000"/>
                    </a:schemeClr>
                  </a:solidFill>
                </a:rPr>
                <a:t>后端</a:t>
              </a:r>
              <a:endParaRPr lang="en-US" altLang="zh-CN" sz="2000" b="1" dirty="0" smtClean="0">
                <a:solidFill>
                  <a:schemeClr val="tx1">
                    <a:lumMod val="75000"/>
                    <a:lumOff val="25000"/>
                  </a:schemeClr>
                </a:solidFill>
              </a:endParaRPr>
            </a:p>
            <a:p>
              <a:pPr algn="r">
                <a:lnSpc>
                  <a:spcPct val="120000"/>
                </a:lnSpc>
              </a:pPr>
              <a:r>
                <a:rPr lang="zh-CN" altLang="en-US" sz="2000" dirty="0">
                  <a:solidFill>
                    <a:schemeClr val="tx1">
                      <a:lumMod val="50000"/>
                      <a:lumOff val="50000"/>
                    </a:schemeClr>
                  </a:solidFill>
                </a:rPr>
                <a:t>温浩、王章强、杨韫睿</a:t>
              </a:r>
              <a:endParaRPr lang="en-US" altLang="zh-CN" sz="2000" dirty="0">
                <a:solidFill>
                  <a:schemeClr val="tx1">
                    <a:lumMod val="50000"/>
                    <a:lumOff val="50000"/>
                  </a:schemeClr>
                </a:solidFill>
              </a:endParaRPr>
            </a:p>
            <a:p>
              <a:pPr algn="r">
                <a:lnSpc>
                  <a:spcPct val="120000"/>
                </a:lnSpc>
              </a:pPr>
              <a:endParaRPr lang="zh-CN" altLang="en-US" sz="1600" b="1" dirty="0">
                <a:solidFill>
                  <a:schemeClr val="tx1">
                    <a:lumMod val="75000"/>
                    <a:lumOff val="25000"/>
                  </a:schemeClr>
                </a:solidFill>
              </a:endParaRPr>
            </a:p>
          </p:txBody>
        </p:sp>
      </p:grpSp>
      <p:sp>
        <p:nvSpPr>
          <p:cNvPr id="24" name="文本框 23"/>
          <p:cNvSpPr txBox="1"/>
          <p:nvPr/>
        </p:nvSpPr>
        <p:spPr>
          <a:xfrm>
            <a:off x="5120350" y="669841"/>
            <a:ext cx="1980029"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成员及分工</a:t>
            </a:r>
            <a:endParaRPr lang="zh-CN" altLang="en-US" sz="2800" b="1" dirty="0">
              <a:solidFill>
                <a:schemeClr val="tx1">
                  <a:lumMod val="85000"/>
                  <a:lumOff val="15000"/>
                </a:schemeClr>
              </a:solidFill>
            </a:endParaRPr>
          </a:p>
        </p:txBody>
      </p:sp>
      <p:sp>
        <p:nvSpPr>
          <p:cNvPr id="26" name="矩形 25"/>
          <p:cNvSpPr/>
          <p:nvPr/>
        </p:nvSpPr>
        <p:spPr>
          <a:xfrm>
            <a:off x="4994155" y="3406646"/>
            <a:ext cx="2285857" cy="83099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smtClean="0">
                <a:solidFill>
                  <a:schemeClr val="tx1">
                    <a:lumMod val="75000"/>
                    <a:lumOff val="25000"/>
                  </a:schemeClr>
                </a:solidFill>
              </a:rPr>
              <a:t>周雅婷（组长）</a:t>
            </a:r>
            <a:endParaRPr lang="en-US" altLang="zh-CN" sz="2000" b="1" dirty="0" smtClean="0">
              <a:solidFill>
                <a:schemeClr val="tx1">
                  <a:lumMod val="75000"/>
                  <a:lumOff val="25000"/>
                </a:schemeClr>
              </a:solidFill>
            </a:endParaRPr>
          </a:p>
          <a:p>
            <a:pPr algn="ctr">
              <a:lnSpc>
                <a:spcPct val="120000"/>
              </a:lnSpc>
            </a:pPr>
            <a:r>
              <a:rPr lang="zh-CN" altLang="en-US" sz="2000" b="1" dirty="0" smtClean="0">
                <a:solidFill>
                  <a:schemeClr val="tx1">
                    <a:lumMod val="75000"/>
                    <a:lumOff val="25000"/>
                  </a:schemeClr>
                </a:solidFill>
              </a:rPr>
              <a:t>前后端交互</a:t>
            </a:r>
            <a:endParaRPr lang="zh-CN" altLang="en-US" sz="20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anim calcmode="lin" valueType="num">
                                      <p:cBhvr>
                                        <p:cTn id="24" dur="500" fill="hold"/>
                                        <p:tgtEl>
                                          <p:spTgt spid="29"/>
                                        </p:tgtEl>
                                        <p:attrNameLst>
                                          <p:attrName>ppt_x</p:attrName>
                                        </p:attrNameLst>
                                      </p:cBhvr>
                                      <p:tavLst>
                                        <p:tav tm="0">
                                          <p:val>
                                            <p:fltVal val="0.5"/>
                                          </p:val>
                                        </p:tav>
                                        <p:tav tm="100000">
                                          <p:val>
                                            <p:strVal val="#ppt_x"/>
                                          </p:val>
                                        </p:tav>
                                      </p:tavLst>
                                    </p:anim>
                                    <p:anim calcmode="lin" valueType="num">
                                      <p:cBhvr>
                                        <p:cTn id="25" dur="500" fill="hold"/>
                                        <p:tgtEl>
                                          <p:spTgt spid="29"/>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fltVal val="0.5"/>
                                          </p:val>
                                        </p:tav>
                                        <p:tav tm="100000">
                                          <p:val>
                                            <p:strVal val="#ppt_x"/>
                                          </p:val>
                                        </p:tav>
                                      </p:tavLst>
                                    </p:anim>
                                    <p:anim calcmode="lin" valueType="num">
                                      <p:cBhvr>
                                        <p:cTn id="32" dur="500" fill="hold"/>
                                        <p:tgtEl>
                                          <p:spTgt spid="30"/>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fltVal val="0.5"/>
                                          </p:val>
                                        </p:tav>
                                        <p:tav tm="100000">
                                          <p:val>
                                            <p:strVal val="#ppt_x"/>
                                          </p:val>
                                        </p:tav>
                                      </p:tavLst>
                                    </p:anim>
                                    <p:anim calcmode="lin" valueType="num">
                                      <p:cBhvr>
                                        <p:cTn id="53" dur="500" fill="hold"/>
                                        <p:tgtEl>
                                          <p:spTgt spid="3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anim calcmode="lin" valueType="num">
                                      <p:cBhvr>
                                        <p:cTn id="73" dur="500" fill="hold"/>
                                        <p:tgtEl>
                                          <p:spTgt spid="36"/>
                                        </p:tgtEl>
                                        <p:attrNameLst>
                                          <p:attrName>ppt_x</p:attrName>
                                        </p:attrNameLst>
                                      </p:cBhvr>
                                      <p:tavLst>
                                        <p:tav tm="0">
                                          <p:val>
                                            <p:fltVal val="0.5"/>
                                          </p:val>
                                        </p:tav>
                                        <p:tav tm="100000">
                                          <p:val>
                                            <p:strVal val="#ppt_x"/>
                                          </p:val>
                                        </p:tav>
                                      </p:tavLst>
                                    </p:anim>
                                    <p:anim calcmode="lin" valueType="num">
                                      <p:cBhvr>
                                        <p:cTn id="74" dur="500" fill="hold"/>
                                        <p:tgtEl>
                                          <p:spTgt spid="36"/>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animEffect transition="in" filter="fade">
                                      <p:cBhvr>
                                        <p:cTn id="79" dur="500"/>
                                        <p:tgtEl>
                                          <p:spTgt spid="37"/>
                                        </p:tgtEl>
                                      </p:cBhvr>
                                    </p:animEffect>
                                    <p:anim calcmode="lin" valueType="num">
                                      <p:cBhvr>
                                        <p:cTn id="80" dur="500" fill="hold"/>
                                        <p:tgtEl>
                                          <p:spTgt spid="37"/>
                                        </p:tgtEl>
                                        <p:attrNameLst>
                                          <p:attrName>ppt_x</p:attrName>
                                        </p:attrNameLst>
                                      </p:cBhvr>
                                      <p:tavLst>
                                        <p:tav tm="0">
                                          <p:val>
                                            <p:fltVal val="0.5"/>
                                          </p:val>
                                        </p:tav>
                                        <p:tav tm="100000">
                                          <p:val>
                                            <p:strVal val="#ppt_x"/>
                                          </p:val>
                                        </p:tav>
                                      </p:tavLst>
                                    </p:anim>
                                    <p:anim calcmode="lin" valueType="num">
                                      <p:cBhvr>
                                        <p:cTn id="81" dur="500" fill="hold"/>
                                        <p:tgtEl>
                                          <p:spTgt spid="37"/>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anim calcmode="lin" valueType="num">
                                      <p:cBhvr>
                                        <p:cTn id="87" dur="500" fill="hold"/>
                                        <p:tgtEl>
                                          <p:spTgt spid="38"/>
                                        </p:tgtEl>
                                        <p:attrNameLst>
                                          <p:attrName>ppt_x</p:attrName>
                                        </p:attrNameLst>
                                      </p:cBhvr>
                                      <p:tavLst>
                                        <p:tav tm="0">
                                          <p:val>
                                            <p:fltVal val="0.5"/>
                                          </p:val>
                                        </p:tav>
                                        <p:tav tm="100000">
                                          <p:val>
                                            <p:strVal val="#ppt_x"/>
                                          </p:val>
                                        </p:tav>
                                      </p:tavLst>
                                    </p:anim>
                                    <p:anim calcmode="lin" valueType="num">
                                      <p:cBhvr>
                                        <p:cTn id="88" dur="500" fill="hold"/>
                                        <p:tgtEl>
                                          <p:spTgt spid="38"/>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anim calcmode="lin" valueType="num">
                                      <p:cBhvr>
                                        <p:cTn id="94" dur="500" fill="hold"/>
                                        <p:tgtEl>
                                          <p:spTgt spid="39"/>
                                        </p:tgtEl>
                                        <p:attrNameLst>
                                          <p:attrName>ppt_x</p:attrName>
                                        </p:attrNameLst>
                                      </p:cBhvr>
                                      <p:tavLst>
                                        <p:tav tm="0">
                                          <p:val>
                                            <p:fltVal val="0.5"/>
                                          </p:val>
                                        </p:tav>
                                        <p:tav tm="100000">
                                          <p:val>
                                            <p:strVal val="#ppt_x"/>
                                          </p:val>
                                        </p:tav>
                                      </p:tavLst>
                                    </p:anim>
                                    <p:anim calcmode="lin" valueType="num">
                                      <p:cBhvr>
                                        <p:cTn id="95" dur="500" fill="hold"/>
                                        <p:tgtEl>
                                          <p:spTgt spid="39"/>
                                        </p:tgtEl>
                                        <p:attrNameLst>
                                          <p:attrName>ppt_y</p:attrName>
                                        </p:attrNameLst>
                                      </p:cBhvr>
                                      <p:tavLst>
                                        <p:tav tm="0">
                                          <p:val>
                                            <p:fltVal val="0.5"/>
                                          </p:val>
                                        </p:tav>
                                        <p:tav tm="100000">
                                          <p:val>
                                            <p:strVal val="#ppt_y"/>
                                          </p:val>
                                        </p:tav>
                                      </p:tavLst>
                                    </p:anim>
                                  </p:childTnLst>
                                </p:cTn>
                              </p:par>
                            </p:childTnLst>
                          </p:cTn>
                        </p:par>
                        <p:par>
                          <p:cTn id="96" fill="hold">
                            <p:stCondLst>
                              <p:cond delay="500"/>
                            </p:stCondLst>
                            <p:childTnLst>
                              <p:par>
                                <p:cTn id="97" presetID="12" presetClass="entr" presetSubtype="4" fill="hold" nodeType="after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500"/>
                                        <p:tgtEl>
                                          <p:spTgt spid="40"/>
                                        </p:tgtEl>
                                        <p:attrNameLst>
                                          <p:attrName>ppt_y</p:attrName>
                                        </p:attrNameLst>
                                      </p:cBhvr>
                                      <p:tavLst>
                                        <p:tav tm="0">
                                          <p:val>
                                            <p:strVal val="#ppt_y+#ppt_h*1.125000"/>
                                          </p:val>
                                        </p:tav>
                                        <p:tav tm="100000">
                                          <p:val>
                                            <p:strVal val="#ppt_y"/>
                                          </p:val>
                                        </p:tav>
                                      </p:tavLst>
                                    </p:anim>
                                    <p:animEffect transition="in" filter="wipe(up)">
                                      <p:cBhvr>
                                        <p:cTn id="100" dur="500"/>
                                        <p:tgtEl>
                                          <p:spTgt spid="40"/>
                                        </p:tgtEl>
                                      </p:cBhvr>
                                    </p:animEffect>
                                  </p:childTnLst>
                                </p:cTn>
                              </p:par>
                              <p:par>
                                <p:cTn id="101" presetID="12" presetClass="entr" presetSubtype="1"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additive="base">
                                        <p:cTn id="103" dur="500"/>
                                        <p:tgtEl>
                                          <p:spTgt spid="43"/>
                                        </p:tgtEl>
                                        <p:attrNameLst>
                                          <p:attrName>ppt_y</p:attrName>
                                        </p:attrNameLst>
                                      </p:cBhvr>
                                      <p:tavLst>
                                        <p:tav tm="0">
                                          <p:val>
                                            <p:strVal val="#ppt_y-#ppt_h*1.125000"/>
                                          </p:val>
                                        </p:tav>
                                        <p:tav tm="100000">
                                          <p:val>
                                            <p:strVal val="#ppt_y"/>
                                          </p:val>
                                        </p:tav>
                                      </p:tavLst>
                                    </p:anim>
                                    <p:animEffect transition="in" filter="wipe(down)">
                                      <p:cBhvr>
                                        <p:cTn id="10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30" grpId="0" bldLvl="0" animBg="1"/>
      <p:bldP spid="31" grpId="0" bldLvl="0" animBg="1"/>
      <p:bldP spid="32" grpId="0" bldLvl="0" animBg="1"/>
      <p:bldP spid="34" grpId="0" bldLvl="0" animBg="1"/>
      <p:bldP spid="35" grpId="0" bldLvl="0" animBg="1"/>
      <p:bldP spid="36" grpId="0" bldLvl="0" animBg="1"/>
      <p:bldP spid="37" grpId="0" bldLvl="0" animBg="1"/>
      <p:bldP spid="38" grpId="0" bldLvl="0" animBg="1"/>
      <p:bldP spid="3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67377" y="354939"/>
            <a:ext cx="305724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选课</a:t>
            </a:r>
            <a:r>
              <a:rPr lang="zh-CN" altLang="en-US" sz="2800" b="1" dirty="0" smtClean="0">
                <a:solidFill>
                  <a:schemeClr val="tx1">
                    <a:lumMod val="85000"/>
                    <a:lumOff val="15000"/>
                  </a:schemeClr>
                </a:solidFill>
              </a:rPr>
              <a:t>子系统流程图</a:t>
            </a:r>
            <a:endParaRPr lang="zh-CN" altLang="en-US" sz="2800" b="1" dirty="0">
              <a:solidFill>
                <a:schemeClr val="tx1">
                  <a:lumMod val="85000"/>
                  <a:lumOff val="15000"/>
                </a:schemeClr>
              </a:solidFill>
            </a:endParaRPr>
          </a:p>
        </p:txBody>
      </p:sp>
      <p:grpSp>
        <p:nvGrpSpPr>
          <p:cNvPr id="88" name="Group281"/>
          <p:cNvGrpSpPr/>
          <p:nvPr/>
        </p:nvGrpSpPr>
        <p:grpSpPr>
          <a:xfrm>
            <a:off x="693804" y="878159"/>
            <a:ext cx="10804393" cy="5540623"/>
            <a:chOff x="632431" y="860177"/>
            <a:chExt cx="7879137" cy="5137646"/>
          </a:xfrm>
        </p:grpSpPr>
        <p:grpSp>
          <p:nvGrpSpPr>
            <p:cNvPr id="89" name="Flowchart Shapes"/>
            <p:cNvGrpSpPr/>
            <p:nvPr/>
          </p:nvGrpSpPr>
          <p:grpSpPr>
            <a:xfrm>
              <a:off x="4021225" y="867777"/>
              <a:ext cx="1013101" cy="335066"/>
              <a:chOff x="4021225" y="867777"/>
              <a:chExt cx="1013101" cy="335066"/>
            </a:xfrm>
          </p:grpSpPr>
          <p:sp>
            <p:nvSpPr>
              <p:cNvPr id="168" name="Terminator"/>
              <p:cNvSpPr/>
              <p:nvPr/>
            </p:nvSpPr>
            <p:spPr>
              <a:xfrm>
                <a:off x="4021225" y="867777"/>
                <a:ext cx="1013101" cy="335066"/>
              </a:xfrm>
              <a:custGeom>
                <a:avLst/>
                <a:gdLst/>
                <a:ahLst/>
                <a:cxnLst/>
                <a:rect l="0" t="0" r="0" b="0"/>
                <a:pathLst>
                  <a:path w="1013101" h="335066">
                    <a:moveTo>
                      <a:pt x="167533" y="335066"/>
                    </a:moveTo>
                    <a:lnTo>
                      <a:pt x="845568" y="335066"/>
                    </a:lnTo>
                    <a:cubicBezTo>
                      <a:pt x="938096" y="335066"/>
                      <a:pt x="1013101" y="260061"/>
                      <a:pt x="1013101" y="167533"/>
                    </a:cubicBezTo>
                    <a:cubicBezTo>
                      <a:pt x="1013101" y="75004"/>
                      <a:pt x="938096" y="0"/>
                      <a:pt x="845568" y="0"/>
                    </a:cubicBezTo>
                    <a:lnTo>
                      <a:pt x="167533" y="0"/>
                    </a:lnTo>
                    <a:cubicBezTo>
                      <a:pt x="75004" y="0"/>
                      <a:pt x="0" y="75004"/>
                      <a:pt x="0" y="167533"/>
                    </a:cubicBezTo>
                    <a:cubicBezTo>
                      <a:pt x="0" y="260061"/>
                      <a:pt x="75004" y="335066"/>
                      <a:pt x="167533" y="335066"/>
                    </a:cubicBezTo>
                    <a:close/>
                  </a:path>
                </a:pathLst>
              </a:custGeom>
              <a:solidFill>
                <a:srgbClr val="527294"/>
              </a:solidFill>
              <a:ln w="7600" cap="flat">
                <a:solidFill>
                  <a:srgbClr val="527294"/>
                </a:solidFill>
                <a:bevel/>
              </a:ln>
            </p:spPr>
          </p:sp>
          <p:sp>
            <p:nvSpPr>
              <p:cNvPr id="169" name="Text 282"/>
              <p:cNvSpPr txBox="1"/>
              <p:nvPr/>
            </p:nvSpPr>
            <p:spPr>
              <a:xfrm>
                <a:off x="4021225" y="830110"/>
                <a:ext cx="1013101"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选课子系统</a:t>
                </a:r>
                <a:endParaRPr sz="1140">
                  <a:solidFill>
                    <a:srgbClr val="FFFFFF"/>
                  </a:solidFill>
                  <a:latin typeface="Arial" panose="020B0604020202090204"/>
                </a:endParaRPr>
              </a:p>
            </p:txBody>
          </p:sp>
        </p:grpSp>
        <p:grpSp>
          <p:nvGrpSpPr>
            <p:cNvPr id="90" name="Flowchart Shapes"/>
            <p:cNvGrpSpPr/>
            <p:nvPr/>
          </p:nvGrpSpPr>
          <p:grpSpPr>
            <a:xfrm>
              <a:off x="1605467" y="1515063"/>
              <a:ext cx="707271" cy="333780"/>
              <a:chOff x="1605467" y="1515063"/>
              <a:chExt cx="707271" cy="333780"/>
            </a:xfrm>
          </p:grpSpPr>
          <p:sp>
            <p:nvSpPr>
              <p:cNvPr id="166" name="任意多边形 165"/>
              <p:cNvSpPr/>
              <p:nvPr/>
            </p:nvSpPr>
            <p:spPr>
              <a:xfrm>
                <a:off x="1605467" y="1515063"/>
                <a:ext cx="707271" cy="333780"/>
              </a:xfrm>
              <a:custGeom>
                <a:avLst/>
                <a:gdLst/>
                <a:ahLst/>
                <a:cxnLst/>
                <a:rect l="0" t="0" r="0" b="0"/>
                <a:pathLst>
                  <a:path w="707271" h="333780">
                    <a:moveTo>
                      <a:pt x="707271" y="333780"/>
                    </a:moveTo>
                    <a:lnTo>
                      <a:pt x="707271" y="0"/>
                    </a:lnTo>
                    <a:lnTo>
                      <a:pt x="0" y="0"/>
                    </a:lnTo>
                    <a:lnTo>
                      <a:pt x="0" y="333780"/>
                    </a:lnTo>
                    <a:lnTo>
                      <a:pt x="707271" y="333780"/>
                    </a:lnTo>
                    <a:close/>
                  </a:path>
                </a:pathLst>
              </a:custGeom>
              <a:solidFill>
                <a:srgbClr val="527294"/>
              </a:solidFill>
              <a:ln w="7600" cap="flat">
                <a:solidFill>
                  <a:srgbClr val="527294"/>
                </a:solidFill>
                <a:bevel/>
              </a:ln>
            </p:spPr>
          </p:sp>
          <p:sp>
            <p:nvSpPr>
              <p:cNvPr id="167" name="Text 283"/>
              <p:cNvSpPr txBox="1"/>
              <p:nvPr/>
            </p:nvSpPr>
            <p:spPr>
              <a:xfrm>
                <a:off x="1605467" y="1476753"/>
                <a:ext cx="707271"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管理员</a:t>
                </a:r>
                <a:endParaRPr sz="1140">
                  <a:solidFill>
                    <a:srgbClr val="FFFFFF"/>
                  </a:solidFill>
                  <a:latin typeface="Arial" panose="020B0604020202090204"/>
                </a:endParaRPr>
              </a:p>
            </p:txBody>
          </p:sp>
        </p:grpSp>
        <p:grpSp>
          <p:nvGrpSpPr>
            <p:cNvPr id="91" name="Flowchart Shapes"/>
            <p:cNvGrpSpPr/>
            <p:nvPr/>
          </p:nvGrpSpPr>
          <p:grpSpPr>
            <a:xfrm>
              <a:off x="4174140" y="1515063"/>
              <a:ext cx="707271" cy="333780"/>
              <a:chOff x="4174140" y="1515063"/>
              <a:chExt cx="707271" cy="333780"/>
            </a:xfrm>
          </p:grpSpPr>
          <p:sp>
            <p:nvSpPr>
              <p:cNvPr id="164" name="任意多边形 163"/>
              <p:cNvSpPr/>
              <p:nvPr/>
            </p:nvSpPr>
            <p:spPr>
              <a:xfrm>
                <a:off x="4174140" y="1515063"/>
                <a:ext cx="707271" cy="333780"/>
              </a:xfrm>
              <a:custGeom>
                <a:avLst/>
                <a:gdLst/>
                <a:ahLst/>
                <a:cxnLst/>
                <a:rect l="0" t="0" r="0" b="0"/>
                <a:pathLst>
                  <a:path w="707271" h="333780">
                    <a:moveTo>
                      <a:pt x="707271" y="333780"/>
                    </a:moveTo>
                    <a:lnTo>
                      <a:pt x="707271" y="0"/>
                    </a:lnTo>
                    <a:lnTo>
                      <a:pt x="0" y="0"/>
                    </a:lnTo>
                    <a:lnTo>
                      <a:pt x="0" y="333780"/>
                    </a:lnTo>
                    <a:lnTo>
                      <a:pt x="707271" y="333780"/>
                    </a:lnTo>
                    <a:close/>
                  </a:path>
                </a:pathLst>
              </a:custGeom>
              <a:solidFill>
                <a:srgbClr val="527294"/>
              </a:solidFill>
              <a:ln w="7600" cap="flat">
                <a:solidFill>
                  <a:srgbClr val="527294"/>
                </a:solidFill>
                <a:bevel/>
              </a:ln>
            </p:spPr>
          </p:sp>
          <p:sp>
            <p:nvSpPr>
              <p:cNvPr id="165" name="Text 284"/>
              <p:cNvSpPr txBox="1"/>
              <p:nvPr/>
            </p:nvSpPr>
            <p:spPr>
              <a:xfrm>
                <a:off x="4174140" y="1476753"/>
                <a:ext cx="707271"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学生</a:t>
                </a:r>
                <a:endParaRPr sz="1140">
                  <a:solidFill>
                    <a:srgbClr val="FFFFFF"/>
                  </a:solidFill>
                  <a:latin typeface="Arial" panose="020B0604020202090204"/>
                </a:endParaRPr>
              </a:p>
            </p:txBody>
          </p:sp>
        </p:grpSp>
        <p:grpSp>
          <p:nvGrpSpPr>
            <p:cNvPr id="92" name="Flowchart Shapes"/>
            <p:cNvGrpSpPr/>
            <p:nvPr/>
          </p:nvGrpSpPr>
          <p:grpSpPr>
            <a:xfrm>
              <a:off x="6163406" y="1515063"/>
              <a:ext cx="1043261" cy="333780"/>
              <a:chOff x="6163406" y="1515063"/>
              <a:chExt cx="1043261" cy="333780"/>
            </a:xfrm>
          </p:grpSpPr>
          <p:sp>
            <p:nvSpPr>
              <p:cNvPr id="162" name="任意多边形 161"/>
              <p:cNvSpPr/>
              <p:nvPr/>
            </p:nvSpPr>
            <p:spPr>
              <a:xfrm>
                <a:off x="6163406" y="1515063"/>
                <a:ext cx="1043261" cy="333780"/>
              </a:xfrm>
              <a:custGeom>
                <a:avLst/>
                <a:gdLst/>
                <a:ahLst/>
                <a:cxnLst/>
                <a:rect l="0" t="0" r="0" b="0"/>
                <a:pathLst>
                  <a:path w="1043261" h="333780">
                    <a:moveTo>
                      <a:pt x="1043261" y="333780"/>
                    </a:moveTo>
                    <a:lnTo>
                      <a:pt x="1043261" y="0"/>
                    </a:lnTo>
                    <a:lnTo>
                      <a:pt x="0" y="0"/>
                    </a:lnTo>
                    <a:lnTo>
                      <a:pt x="0" y="333780"/>
                    </a:lnTo>
                    <a:lnTo>
                      <a:pt x="1043261" y="333780"/>
                    </a:lnTo>
                    <a:close/>
                  </a:path>
                </a:pathLst>
              </a:custGeom>
              <a:solidFill>
                <a:srgbClr val="527294"/>
              </a:solidFill>
              <a:ln w="7600" cap="flat">
                <a:solidFill>
                  <a:srgbClr val="527294"/>
                </a:solidFill>
                <a:bevel/>
              </a:ln>
            </p:spPr>
          </p:sp>
          <p:sp>
            <p:nvSpPr>
              <p:cNvPr id="163" name="Text 285"/>
              <p:cNvSpPr txBox="1"/>
              <p:nvPr/>
            </p:nvSpPr>
            <p:spPr>
              <a:xfrm>
                <a:off x="6163406" y="1476753"/>
                <a:ext cx="1043261"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浏览选课信息</a:t>
                </a:r>
                <a:endParaRPr sz="1140">
                  <a:solidFill>
                    <a:srgbClr val="FFFFFF"/>
                  </a:solidFill>
                  <a:latin typeface="Arial" panose="020B0604020202090204"/>
                </a:endParaRPr>
              </a:p>
            </p:txBody>
          </p:sp>
        </p:grpSp>
        <p:grpSp>
          <p:nvGrpSpPr>
            <p:cNvPr id="93" name="Flowchart Shapes"/>
            <p:cNvGrpSpPr/>
            <p:nvPr/>
          </p:nvGrpSpPr>
          <p:grpSpPr>
            <a:xfrm>
              <a:off x="7632267" y="1515063"/>
              <a:ext cx="871702" cy="333780"/>
              <a:chOff x="7632267" y="1515063"/>
              <a:chExt cx="871702" cy="333780"/>
            </a:xfrm>
          </p:grpSpPr>
          <p:sp>
            <p:nvSpPr>
              <p:cNvPr id="160" name="任意多边形 159"/>
              <p:cNvSpPr/>
              <p:nvPr/>
            </p:nvSpPr>
            <p:spPr>
              <a:xfrm>
                <a:off x="7632267" y="1515063"/>
                <a:ext cx="871702" cy="333780"/>
              </a:xfrm>
              <a:custGeom>
                <a:avLst/>
                <a:gdLst/>
                <a:ahLst/>
                <a:cxnLst/>
                <a:rect l="0" t="0" r="0" b="0"/>
                <a:pathLst>
                  <a:path w="871702" h="333780">
                    <a:moveTo>
                      <a:pt x="871702" y="333780"/>
                    </a:moveTo>
                    <a:lnTo>
                      <a:pt x="871702" y="0"/>
                    </a:lnTo>
                    <a:lnTo>
                      <a:pt x="0" y="0"/>
                    </a:lnTo>
                    <a:lnTo>
                      <a:pt x="0" y="333780"/>
                    </a:lnTo>
                    <a:lnTo>
                      <a:pt x="871702" y="333780"/>
                    </a:lnTo>
                    <a:close/>
                  </a:path>
                </a:pathLst>
              </a:custGeom>
              <a:solidFill>
                <a:srgbClr val="527294"/>
              </a:solidFill>
              <a:ln w="7600" cap="flat">
                <a:solidFill>
                  <a:srgbClr val="527294"/>
                </a:solidFill>
                <a:bevel/>
              </a:ln>
            </p:spPr>
          </p:sp>
          <p:sp>
            <p:nvSpPr>
              <p:cNvPr id="161" name="Text 286"/>
              <p:cNvSpPr txBox="1"/>
              <p:nvPr/>
            </p:nvSpPr>
            <p:spPr>
              <a:xfrm>
                <a:off x="7632267" y="1476753"/>
                <a:ext cx="871702"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打印选课表</a:t>
                </a:r>
                <a:endParaRPr sz="1140">
                  <a:solidFill>
                    <a:srgbClr val="FFFFFF"/>
                  </a:solidFill>
                  <a:latin typeface="Arial" panose="020B0604020202090204"/>
                </a:endParaRPr>
              </a:p>
            </p:txBody>
          </p:sp>
        </p:grpSp>
        <p:grpSp>
          <p:nvGrpSpPr>
            <p:cNvPr id="94" name="Flowchart Shapes"/>
            <p:cNvGrpSpPr/>
            <p:nvPr/>
          </p:nvGrpSpPr>
          <p:grpSpPr>
            <a:xfrm>
              <a:off x="640032" y="2161063"/>
              <a:ext cx="1064471" cy="333780"/>
              <a:chOff x="640032" y="2161063"/>
              <a:chExt cx="1064471" cy="333780"/>
            </a:xfrm>
          </p:grpSpPr>
          <p:sp>
            <p:nvSpPr>
              <p:cNvPr id="158" name="任意多边形 157"/>
              <p:cNvSpPr/>
              <p:nvPr/>
            </p:nvSpPr>
            <p:spPr>
              <a:xfrm>
                <a:off x="640032" y="2161063"/>
                <a:ext cx="1064471" cy="333780"/>
              </a:xfrm>
              <a:custGeom>
                <a:avLst/>
                <a:gdLst/>
                <a:ahLst/>
                <a:cxnLst/>
                <a:rect l="0" t="0" r="0" b="0"/>
                <a:pathLst>
                  <a:path w="1064471" h="333780">
                    <a:moveTo>
                      <a:pt x="1064471" y="333780"/>
                    </a:moveTo>
                    <a:lnTo>
                      <a:pt x="1064471" y="0"/>
                    </a:lnTo>
                    <a:lnTo>
                      <a:pt x="0" y="0"/>
                    </a:lnTo>
                    <a:lnTo>
                      <a:pt x="0" y="333780"/>
                    </a:lnTo>
                    <a:lnTo>
                      <a:pt x="1064471" y="333780"/>
                    </a:lnTo>
                    <a:close/>
                  </a:path>
                </a:pathLst>
              </a:custGeom>
              <a:solidFill>
                <a:srgbClr val="527294"/>
              </a:solidFill>
              <a:ln w="7600" cap="flat">
                <a:solidFill>
                  <a:srgbClr val="527294"/>
                </a:solidFill>
                <a:bevel/>
              </a:ln>
            </p:spPr>
          </p:sp>
          <p:sp>
            <p:nvSpPr>
              <p:cNvPr id="159" name="Text 287"/>
              <p:cNvSpPr txBox="1"/>
              <p:nvPr/>
            </p:nvSpPr>
            <p:spPr>
              <a:xfrm>
                <a:off x="640032" y="2122753"/>
                <a:ext cx="1064471"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发布选课信息</a:t>
                </a:r>
                <a:endParaRPr sz="1140">
                  <a:solidFill>
                    <a:srgbClr val="FFFFFF"/>
                  </a:solidFill>
                  <a:latin typeface="Arial" panose="020B0604020202090204"/>
                </a:endParaRPr>
              </a:p>
            </p:txBody>
          </p:sp>
        </p:grpSp>
        <p:grpSp>
          <p:nvGrpSpPr>
            <p:cNvPr id="95" name="Flowchart Shapes"/>
            <p:cNvGrpSpPr/>
            <p:nvPr/>
          </p:nvGrpSpPr>
          <p:grpSpPr>
            <a:xfrm>
              <a:off x="1962667" y="2161063"/>
              <a:ext cx="1064471" cy="478180"/>
              <a:chOff x="1962667" y="2161063"/>
              <a:chExt cx="1064471" cy="478180"/>
            </a:xfrm>
          </p:grpSpPr>
          <p:sp>
            <p:nvSpPr>
              <p:cNvPr id="156" name="任意多边形 155"/>
              <p:cNvSpPr/>
              <p:nvPr/>
            </p:nvSpPr>
            <p:spPr>
              <a:xfrm>
                <a:off x="1962667" y="2161063"/>
                <a:ext cx="1064471" cy="478180"/>
              </a:xfrm>
              <a:custGeom>
                <a:avLst/>
                <a:gdLst/>
                <a:ahLst/>
                <a:cxnLst/>
                <a:rect l="0" t="0" r="0" b="0"/>
                <a:pathLst>
                  <a:path w="1064471" h="478180">
                    <a:moveTo>
                      <a:pt x="1064471" y="478180"/>
                    </a:moveTo>
                    <a:lnTo>
                      <a:pt x="1064471" y="0"/>
                    </a:lnTo>
                    <a:lnTo>
                      <a:pt x="0" y="0"/>
                    </a:lnTo>
                    <a:lnTo>
                      <a:pt x="0" y="478180"/>
                    </a:lnTo>
                    <a:lnTo>
                      <a:pt x="1064471" y="478180"/>
                    </a:lnTo>
                    <a:close/>
                  </a:path>
                </a:pathLst>
              </a:custGeom>
              <a:solidFill>
                <a:srgbClr val="527294"/>
              </a:solidFill>
              <a:ln w="7600" cap="flat">
                <a:solidFill>
                  <a:srgbClr val="527294"/>
                </a:solidFill>
                <a:bevel/>
              </a:ln>
            </p:spPr>
          </p:sp>
          <p:sp>
            <p:nvSpPr>
              <p:cNvPr id="157" name="Text 288"/>
              <p:cNvSpPr txBox="1"/>
              <p:nvPr/>
            </p:nvSpPr>
            <p:spPr>
              <a:xfrm>
                <a:off x="1962667" y="2096153"/>
                <a:ext cx="1064471" cy="6080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审批学生提出的特殊申请</a:t>
                </a:r>
                <a:endParaRPr sz="1140">
                  <a:solidFill>
                    <a:srgbClr val="FFFFFF"/>
                  </a:solidFill>
                  <a:latin typeface="Arial" panose="020B0604020202090204"/>
                </a:endParaRPr>
              </a:p>
            </p:txBody>
          </p:sp>
        </p:grpSp>
        <p:grpSp>
          <p:nvGrpSpPr>
            <p:cNvPr id="96" name="Flowchart Shapes"/>
            <p:cNvGrpSpPr/>
            <p:nvPr/>
          </p:nvGrpSpPr>
          <p:grpSpPr>
            <a:xfrm>
              <a:off x="3444152" y="2161063"/>
              <a:ext cx="865841" cy="333780"/>
              <a:chOff x="3444152" y="2161063"/>
              <a:chExt cx="865841" cy="333780"/>
            </a:xfrm>
          </p:grpSpPr>
          <p:sp>
            <p:nvSpPr>
              <p:cNvPr id="154" name="任意多边形 153"/>
              <p:cNvSpPr/>
              <p:nvPr/>
            </p:nvSpPr>
            <p:spPr>
              <a:xfrm>
                <a:off x="3444152" y="2161063"/>
                <a:ext cx="865841" cy="333780"/>
              </a:xfrm>
              <a:custGeom>
                <a:avLst/>
                <a:gdLst/>
                <a:ahLst/>
                <a:cxnLst/>
                <a:rect l="0" t="0" r="0" b="0"/>
                <a:pathLst>
                  <a:path w="865841" h="333780">
                    <a:moveTo>
                      <a:pt x="865841" y="333780"/>
                    </a:moveTo>
                    <a:lnTo>
                      <a:pt x="865841" y="0"/>
                    </a:lnTo>
                    <a:lnTo>
                      <a:pt x="0" y="0"/>
                    </a:lnTo>
                    <a:lnTo>
                      <a:pt x="0" y="333780"/>
                    </a:lnTo>
                    <a:lnTo>
                      <a:pt x="865841" y="333780"/>
                    </a:lnTo>
                    <a:close/>
                  </a:path>
                </a:pathLst>
              </a:custGeom>
              <a:solidFill>
                <a:srgbClr val="527294"/>
              </a:solidFill>
              <a:ln w="7600" cap="flat">
                <a:solidFill>
                  <a:srgbClr val="527294"/>
                </a:solidFill>
                <a:bevel/>
              </a:ln>
            </p:spPr>
          </p:sp>
          <p:sp>
            <p:nvSpPr>
              <p:cNvPr id="155" name="Text 289"/>
              <p:cNvSpPr txBox="1"/>
              <p:nvPr/>
            </p:nvSpPr>
            <p:spPr>
              <a:xfrm>
                <a:off x="3444152" y="2122753"/>
                <a:ext cx="865841"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模糊搜索</a:t>
                </a:r>
                <a:endParaRPr sz="1140">
                  <a:solidFill>
                    <a:srgbClr val="FFFFFF"/>
                  </a:solidFill>
                  <a:latin typeface="Arial" panose="020B0604020202090204"/>
                </a:endParaRPr>
              </a:p>
            </p:txBody>
          </p:sp>
        </p:grpSp>
        <p:grpSp>
          <p:nvGrpSpPr>
            <p:cNvPr id="97" name="Flowchart Shapes"/>
            <p:cNvGrpSpPr/>
            <p:nvPr/>
          </p:nvGrpSpPr>
          <p:grpSpPr>
            <a:xfrm>
              <a:off x="4705796" y="2161063"/>
              <a:ext cx="920071" cy="333780"/>
              <a:chOff x="4705796" y="2161063"/>
              <a:chExt cx="920071" cy="333780"/>
            </a:xfrm>
          </p:grpSpPr>
          <p:sp>
            <p:nvSpPr>
              <p:cNvPr id="152" name="任意多边形 151"/>
              <p:cNvSpPr/>
              <p:nvPr/>
            </p:nvSpPr>
            <p:spPr>
              <a:xfrm>
                <a:off x="4705796" y="2161063"/>
                <a:ext cx="920071" cy="333780"/>
              </a:xfrm>
              <a:custGeom>
                <a:avLst/>
                <a:gdLst/>
                <a:ahLst/>
                <a:cxnLst/>
                <a:rect l="0" t="0" r="0" b="0"/>
                <a:pathLst>
                  <a:path w="920071" h="333780">
                    <a:moveTo>
                      <a:pt x="920071" y="333780"/>
                    </a:moveTo>
                    <a:lnTo>
                      <a:pt x="920071" y="0"/>
                    </a:lnTo>
                    <a:lnTo>
                      <a:pt x="0" y="0"/>
                    </a:lnTo>
                    <a:lnTo>
                      <a:pt x="0" y="333780"/>
                    </a:lnTo>
                    <a:lnTo>
                      <a:pt x="920071" y="333780"/>
                    </a:lnTo>
                    <a:close/>
                  </a:path>
                </a:pathLst>
              </a:custGeom>
              <a:solidFill>
                <a:srgbClr val="527294"/>
              </a:solidFill>
              <a:ln w="7600" cap="flat">
                <a:solidFill>
                  <a:srgbClr val="527294"/>
                </a:solidFill>
                <a:bevel/>
              </a:ln>
            </p:spPr>
          </p:sp>
          <p:sp>
            <p:nvSpPr>
              <p:cNvPr id="153" name="Text 290"/>
              <p:cNvSpPr txBox="1"/>
              <p:nvPr/>
            </p:nvSpPr>
            <p:spPr>
              <a:xfrm>
                <a:off x="4705796" y="2122753"/>
                <a:ext cx="920071"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关键字搜索</a:t>
                </a:r>
                <a:endParaRPr sz="1140">
                  <a:solidFill>
                    <a:srgbClr val="FFFFFF"/>
                  </a:solidFill>
                  <a:latin typeface="Arial" panose="020B0604020202090204"/>
                </a:endParaRPr>
              </a:p>
            </p:txBody>
          </p:sp>
        </p:grpSp>
        <p:grpSp>
          <p:nvGrpSpPr>
            <p:cNvPr id="98" name="Flowchart Shapes"/>
            <p:cNvGrpSpPr/>
            <p:nvPr/>
          </p:nvGrpSpPr>
          <p:grpSpPr>
            <a:xfrm>
              <a:off x="6238286" y="2236144"/>
              <a:ext cx="893502" cy="532299"/>
              <a:chOff x="6238286" y="2236144"/>
              <a:chExt cx="893502" cy="532299"/>
            </a:xfrm>
          </p:grpSpPr>
          <p:sp>
            <p:nvSpPr>
              <p:cNvPr id="150" name="任意多边形 149"/>
              <p:cNvSpPr/>
              <p:nvPr/>
            </p:nvSpPr>
            <p:spPr>
              <a:xfrm>
                <a:off x="6238286" y="2236144"/>
                <a:ext cx="893502" cy="532299"/>
              </a:xfrm>
              <a:custGeom>
                <a:avLst/>
                <a:gdLst/>
                <a:ahLst/>
                <a:cxnLst/>
                <a:rect l="0" t="0" r="0" b="0"/>
                <a:pathLst>
                  <a:path w="893502" h="532299">
                    <a:moveTo>
                      <a:pt x="446751" y="532299"/>
                    </a:moveTo>
                    <a:lnTo>
                      <a:pt x="893502" y="266150"/>
                    </a:lnTo>
                    <a:lnTo>
                      <a:pt x="446751" y="0"/>
                    </a:lnTo>
                    <a:lnTo>
                      <a:pt x="0" y="266150"/>
                    </a:lnTo>
                    <a:lnTo>
                      <a:pt x="446751" y="532299"/>
                    </a:lnTo>
                    <a:close/>
                  </a:path>
                </a:pathLst>
              </a:custGeom>
              <a:solidFill>
                <a:srgbClr val="FFAF00"/>
              </a:solidFill>
              <a:ln w="7600" cap="flat">
                <a:solidFill>
                  <a:srgbClr val="FFAF00"/>
                </a:solidFill>
                <a:bevel/>
              </a:ln>
            </p:spPr>
          </p:sp>
          <p:sp>
            <p:nvSpPr>
              <p:cNvPr id="151" name="Text 291"/>
              <p:cNvSpPr txBox="1"/>
              <p:nvPr/>
            </p:nvSpPr>
            <p:spPr>
              <a:xfrm>
                <a:off x="6238286" y="2297093"/>
                <a:ext cx="893502" cy="410400"/>
              </a:xfrm>
              <a:prstGeom prst="rect">
                <a:avLst/>
              </a:prstGeom>
              <a:noFill/>
            </p:spPr>
            <p:txBody>
              <a:bodyPr wrap="square" lIns="0" tIns="0" rIns="0" bIns="0" rtlCol="0" anchor="ctr"/>
              <a:lstStyle/>
              <a:p>
                <a:pPr algn="ctr">
                  <a:lnSpc>
                    <a:spcPct val="100000"/>
                  </a:lnSpc>
                </a:pPr>
                <a:r>
                  <a:rPr sz="1140" dirty="0" err="1">
                    <a:solidFill>
                      <a:srgbClr val="FFFFFF"/>
                    </a:solidFill>
                    <a:latin typeface="Arial" panose="020B0604020202090204"/>
                  </a:rPr>
                  <a:t>是否退选</a:t>
                </a:r>
                <a:endParaRPr sz="1140" dirty="0">
                  <a:solidFill>
                    <a:srgbClr val="FFFFFF"/>
                  </a:solidFill>
                  <a:latin typeface="Arial" panose="020B0604020202090204"/>
                </a:endParaRPr>
              </a:p>
            </p:txBody>
          </p:sp>
        </p:grpSp>
        <p:grpSp>
          <p:nvGrpSpPr>
            <p:cNvPr id="99" name="Flowchart Shapes"/>
            <p:cNvGrpSpPr/>
            <p:nvPr/>
          </p:nvGrpSpPr>
          <p:grpSpPr>
            <a:xfrm>
              <a:off x="2010152" y="2883684"/>
              <a:ext cx="969502" cy="577576"/>
              <a:chOff x="2010152" y="2883684"/>
              <a:chExt cx="969502" cy="577576"/>
            </a:xfrm>
          </p:grpSpPr>
          <p:sp>
            <p:nvSpPr>
              <p:cNvPr id="148" name="任意多边形 147"/>
              <p:cNvSpPr/>
              <p:nvPr/>
            </p:nvSpPr>
            <p:spPr>
              <a:xfrm>
                <a:off x="2010152" y="2883684"/>
                <a:ext cx="969502" cy="577576"/>
              </a:xfrm>
              <a:custGeom>
                <a:avLst/>
                <a:gdLst/>
                <a:ahLst/>
                <a:cxnLst/>
                <a:rect l="0" t="0" r="0" b="0"/>
                <a:pathLst>
                  <a:path w="969502" h="577576">
                    <a:moveTo>
                      <a:pt x="484751" y="577576"/>
                    </a:moveTo>
                    <a:lnTo>
                      <a:pt x="969502" y="288788"/>
                    </a:lnTo>
                    <a:lnTo>
                      <a:pt x="484751" y="0"/>
                    </a:lnTo>
                    <a:lnTo>
                      <a:pt x="0" y="288788"/>
                    </a:lnTo>
                    <a:lnTo>
                      <a:pt x="484751" y="577576"/>
                    </a:lnTo>
                    <a:close/>
                  </a:path>
                </a:pathLst>
              </a:custGeom>
              <a:solidFill>
                <a:srgbClr val="FFAF00"/>
              </a:solidFill>
              <a:ln w="7600" cap="flat">
                <a:solidFill>
                  <a:srgbClr val="FFAF00"/>
                </a:solidFill>
                <a:bevel/>
              </a:ln>
            </p:spPr>
          </p:sp>
          <p:sp>
            <p:nvSpPr>
              <p:cNvPr id="149" name="Text 292"/>
              <p:cNvSpPr txBox="1"/>
              <p:nvPr/>
            </p:nvSpPr>
            <p:spPr>
              <a:xfrm>
                <a:off x="2010152" y="2868472"/>
                <a:ext cx="969502" cy="6080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是否</a:t>
                </a:r>
                <a:endParaRPr sz="1140">
                  <a:solidFill>
                    <a:srgbClr val="FFFFFF"/>
                  </a:solidFill>
                  <a:latin typeface="Arial" panose="020B0604020202090204"/>
                </a:endParaRPr>
              </a:p>
              <a:p>
                <a:pPr algn="ctr">
                  <a:lnSpc>
                    <a:spcPct val="100000"/>
                  </a:lnSpc>
                </a:pPr>
                <a:r>
                  <a:rPr sz="1140">
                    <a:solidFill>
                      <a:srgbClr val="FFFFFF"/>
                    </a:solidFill>
                    <a:latin typeface="Arial" panose="020B0604020202090204"/>
                  </a:rPr>
                  <a:t>同意申请</a:t>
                </a:r>
                <a:endParaRPr sz="1140">
                  <a:solidFill>
                    <a:srgbClr val="FFFFFF"/>
                  </a:solidFill>
                  <a:latin typeface="Arial" panose="020B0604020202090204"/>
                </a:endParaRPr>
              </a:p>
            </p:txBody>
          </p:sp>
        </p:grpSp>
        <p:grpSp>
          <p:nvGrpSpPr>
            <p:cNvPr id="100" name="Flowchart Shapes"/>
            <p:cNvGrpSpPr/>
            <p:nvPr/>
          </p:nvGrpSpPr>
          <p:grpSpPr>
            <a:xfrm>
              <a:off x="1529467" y="3825613"/>
              <a:ext cx="783271" cy="333780"/>
              <a:chOff x="1529467" y="3825613"/>
              <a:chExt cx="783271" cy="333780"/>
            </a:xfrm>
          </p:grpSpPr>
          <p:sp>
            <p:nvSpPr>
              <p:cNvPr id="146" name="任意多边形 145"/>
              <p:cNvSpPr/>
              <p:nvPr/>
            </p:nvSpPr>
            <p:spPr>
              <a:xfrm>
                <a:off x="1529467" y="3825613"/>
                <a:ext cx="783271" cy="333780"/>
              </a:xfrm>
              <a:custGeom>
                <a:avLst/>
                <a:gdLst/>
                <a:ahLst/>
                <a:cxnLst/>
                <a:rect l="0" t="0" r="0" b="0"/>
                <a:pathLst>
                  <a:path w="783271" h="333780">
                    <a:moveTo>
                      <a:pt x="783271" y="333780"/>
                    </a:moveTo>
                    <a:lnTo>
                      <a:pt x="783271" y="0"/>
                    </a:lnTo>
                    <a:lnTo>
                      <a:pt x="0" y="0"/>
                    </a:lnTo>
                    <a:lnTo>
                      <a:pt x="0" y="333780"/>
                    </a:lnTo>
                    <a:lnTo>
                      <a:pt x="783271" y="333780"/>
                    </a:lnTo>
                    <a:close/>
                  </a:path>
                </a:pathLst>
              </a:custGeom>
              <a:solidFill>
                <a:srgbClr val="527294"/>
              </a:solidFill>
              <a:ln w="7600" cap="flat">
                <a:solidFill>
                  <a:srgbClr val="527294"/>
                </a:solidFill>
                <a:bevel/>
              </a:ln>
            </p:spPr>
          </p:sp>
          <p:sp>
            <p:nvSpPr>
              <p:cNvPr id="147" name="Text 293"/>
              <p:cNvSpPr txBox="1"/>
              <p:nvPr/>
            </p:nvSpPr>
            <p:spPr>
              <a:xfrm>
                <a:off x="1529467" y="3787303"/>
                <a:ext cx="783271"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申请通过</a:t>
                </a:r>
                <a:endParaRPr sz="1140">
                  <a:solidFill>
                    <a:srgbClr val="FFFFFF"/>
                  </a:solidFill>
                  <a:latin typeface="Arial" panose="020B0604020202090204"/>
                </a:endParaRPr>
              </a:p>
            </p:txBody>
          </p:sp>
        </p:grpSp>
        <p:grpSp>
          <p:nvGrpSpPr>
            <p:cNvPr id="101" name="Flowchart Shapes"/>
            <p:cNvGrpSpPr/>
            <p:nvPr/>
          </p:nvGrpSpPr>
          <p:grpSpPr>
            <a:xfrm>
              <a:off x="2608667" y="3825613"/>
              <a:ext cx="821036" cy="333780"/>
              <a:chOff x="2608667" y="3825613"/>
              <a:chExt cx="821036" cy="333780"/>
            </a:xfrm>
          </p:grpSpPr>
          <p:sp>
            <p:nvSpPr>
              <p:cNvPr id="144" name="任意多边形 143"/>
              <p:cNvSpPr/>
              <p:nvPr/>
            </p:nvSpPr>
            <p:spPr>
              <a:xfrm>
                <a:off x="2608667" y="3825613"/>
                <a:ext cx="821036" cy="333780"/>
              </a:xfrm>
              <a:custGeom>
                <a:avLst/>
                <a:gdLst/>
                <a:ahLst/>
                <a:cxnLst/>
                <a:rect l="0" t="0" r="0" b="0"/>
                <a:pathLst>
                  <a:path w="821036" h="333780">
                    <a:moveTo>
                      <a:pt x="821036" y="333780"/>
                    </a:moveTo>
                    <a:lnTo>
                      <a:pt x="821036" y="0"/>
                    </a:lnTo>
                    <a:lnTo>
                      <a:pt x="0" y="0"/>
                    </a:lnTo>
                    <a:lnTo>
                      <a:pt x="0" y="333780"/>
                    </a:lnTo>
                    <a:lnTo>
                      <a:pt x="821036" y="333780"/>
                    </a:lnTo>
                    <a:close/>
                  </a:path>
                </a:pathLst>
              </a:custGeom>
              <a:solidFill>
                <a:srgbClr val="527294"/>
              </a:solidFill>
              <a:ln w="7600" cap="flat">
                <a:solidFill>
                  <a:srgbClr val="527294"/>
                </a:solidFill>
                <a:bevel/>
              </a:ln>
            </p:spPr>
          </p:sp>
          <p:sp>
            <p:nvSpPr>
              <p:cNvPr id="145" name="Text 294"/>
              <p:cNvSpPr txBox="1"/>
              <p:nvPr/>
            </p:nvSpPr>
            <p:spPr>
              <a:xfrm>
                <a:off x="2608667" y="3787303"/>
                <a:ext cx="821036"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拒绝申请</a:t>
                </a:r>
                <a:endParaRPr sz="1140">
                  <a:solidFill>
                    <a:srgbClr val="FFFFFF"/>
                  </a:solidFill>
                  <a:latin typeface="Arial" panose="020B0604020202090204"/>
                </a:endParaRPr>
              </a:p>
            </p:txBody>
          </p:sp>
        </p:grpSp>
        <p:grpSp>
          <p:nvGrpSpPr>
            <p:cNvPr id="102" name="Flowchart Shapes"/>
            <p:cNvGrpSpPr/>
            <p:nvPr/>
          </p:nvGrpSpPr>
          <p:grpSpPr>
            <a:xfrm>
              <a:off x="3382557" y="3005583"/>
              <a:ext cx="989030" cy="333780"/>
              <a:chOff x="3382557" y="3005583"/>
              <a:chExt cx="989030" cy="333780"/>
            </a:xfrm>
          </p:grpSpPr>
          <p:sp>
            <p:nvSpPr>
              <p:cNvPr id="142" name="任意多边形 141"/>
              <p:cNvSpPr/>
              <p:nvPr/>
            </p:nvSpPr>
            <p:spPr>
              <a:xfrm>
                <a:off x="3382557" y="3005583"/>
                <a:ext cx="989030" cy="333780"/>
              </a:xfrm>
              <a:custGeom>
                <a:avLst/>
                <a:gdLst/>
                <a:ahLst/>
                <a:cxnLst/>
                <a:rect l="0" t="0" r="0" b="0"/>
                <a:pathLst>
                  <a:path w="989030" h="333780">
                    <a:moveTo>
                      <a:pt x="989030" y="333780"/>
                    </a:moveTo>
                    <a:lnTo>
                      <a:pt x="989030" y="0"/>
                    </a:lnTo>
                    <a:lnTo>
                      <a:pt x="0" y="0"/>
                    </a:lnTo>
                    <a:lnTo>
                      <a:pt x="0" y="333780"/>
                    </a:lnTo>
                    <a:lnTo>
                      <a:pt x="989030" y="333780"/>
                    </a:lnTo>
                    <a:close/>
                  </a:path>
                </a:pathLst>
              </a:custGeom>
              <a:solidFill>
                <a:srgbClr val="527294"/>
              </a:solidFill>
              <a:ln w="7600" cap="flat">
                <a:solidFill>
                  <a:srgbClr val="527294"/>
                </a:solidFill>
                <a:bevel/>
              </a:ln>
            </p:spPr>
          </p:sp>
          <p:sp>
            <p:nvSpPr>
              <p:cNvPr id="143" name="Text 295"/>
              <p:cNvSpPr txBox="1"/>
              <p:nvPr/>
            </p:nvSpPr>
            <p:spPr>
              <a:xfrm>
                <a:off x="3382557" y="2967272"/>
                <a:ext cx="989030"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输入搜索内容</a:t>
                </a:r>
                <a:endParaRPr sz="1140">
                  <a:solidFill>
                    <a:srgbClr val="FFFFFF"/>
                  </a:solidFill>
                  <a:latin typeface="Arial" panose="020B0604020202090204"/>
                </a:endParaRPr>
              </a:p>
            </p:txBody>
          </p:sp>
        </p:grpSp>
        <p:grpSp>
          <p:nvGrpSpPr>
            <p:cNvPr id="103" name="Flowchart Shapes"/>
            <p:cNvGrpSpPr/>
            <p:nvPr/>
          </p:nvGrpSpPr>
          <p:grpSpPr>
            <a:xfrm>
              <a:off x="4607467" y="3005583"/>
              <a:ext cx="1117200" cy="333780"/>
              <a:chOff x="4607467" y="3005583"/>
              <a:chExt cx="1117200" cy="333780"/>
            </a:xfrm>
          </p:grpSpPr>
          <p:sp>
            <p:nvSpPr>
              <p:cNvPr id="140" name="任意多边形 139"/>
              <p:cNvSpPr/>
              <p:nvPr/>
            </p:nvSpPr>
            <p:spPr>
              <a:xfrm>
                <a:off x="4607467" y="3005583"/>
                <a:ext cx="1117200" cy="333780"/>
              </a:xfrm>
              <a:custGeom>
                <a:avLst/>
                <a:gdLst/>
                <a:ahLst/>
                <a:cxnLst/>
                <a:rect l="0" t="0" r="0" b="0"/>
                <a:pathLst>
                  <a:path w="1117200" h="333780">
                    <a:moveTo>
                      <a:pt x="1117200" y="333780"/>
                    </a:moveTo>
                    <a:lnTo>
                      <a:pt x="1117200" y="0"/>
                    </a:lnTo>
                    <a:lnTo>
                      <a:pt x="0" y="0"/>
                    </a:lnTo>
                    <a:lnTo>
                      <a:pt x="0" y="333780"/>
                    </a:lnTo>
                    <a:lnTo>
                      <a:pt x="1117200" y="333780"/>
                    </a:lnTo>
                    <a:close/>
                  </a:path>
                </a:pathLst>
              </a:custGeom>
              <a:solidFill>
                <a:srgbClr val="527294"/>
              </a:solidFill>
              <a:ln w="7600" cap="flat">
                <a:solidFill>
                  <a:srgbClr val="527294"/>
                </a:solidFill>
                <a:bevel/>
              </a:ln>
            </p:spPr>
          </p:sp>
          <p:sp>
            <p:nvSpPr>
              <p:cNvPr id="141" name="Text 296"/>
              <p:cNvSpPr txBox="1"/>
              <p:nvPr/>
            </p:nvSpPr>
            <p:spPr>
              <a:xfrm>
                <a:off x="4607467" y="2868472"/>
                <a:ext cx="1117200" cy="608000"/>
              </a:xfrm>
              <a:prstGeom prst="rect">
                <a:avLst/>
              </a:prstGeom>
              <a:noFill/>
            </p:spPr>
            <p:txBody>
              <a:bodyPr wrap="square" lIns="0" tIns="0" rIns="0" bIns="0" rtlCol="0" anchor="ctr"/>
              <a:lstStyle/>
              <a:p>
                <a:pPr algn="ctr">
                  <a:lnSpc>
                    <a:spcPct val="100000"/>
                  </a:lnSpc>
                </a:pPr>
                <a:r>
                  <a:rPr sz="1140" dirty="0" err="1">
                    <a:solidFill>
                      <a:srgbClr val="FFFFFF"/>
                    </a:solidFill>
                    <a:latin typeface="Arial" panose="020B0604020202090204"/>
                  </a:rPr>
                  <a:t>层级选中关键字</a:t>
                </a:r>
                <a:endParaRPr sz="1140" dirty="0">
                  <a:solidFill>
                    <a:srgbClr val="FFFFFF"/>
                  </a:solidFill>
                  <a:latin typeface="Arial" panose="020B0604020202090204"/>
                </a:endParaRPr>
              </a:p>
            </p:txBody>
          </p:sp>
        </p:grpSp>
        <p:grpSp>
          <p:nvGrpSpPr>
            <p:cNvPr id="104" name="Flowchart Shapes"/>
            <p:cNvGrpSpPr/>
            <p:nvPr/>
          </p:nvGrpSpPr>
          <p:grpSpPr>
            <a:xfrm>
              <a:off x="6251837" y="3543643"/>
              <a:ext cx="866400" cy="333780"/>
              <a:chOff x="6251837" y="3543643"/>
              <a:chExt cx="866400" cy="333780"/>
            </a:xfrm>
          </p:grpSpPr>
          <p:sp>
            <p:nvSpPr>
              <p:cNvPr id="138" name="任意多边形 137"/>
              <p:cNvSpPr/>
              <p:nvPr/>
            </p:nvSpPr>
            <p:spPr>
              <a:xfrm>
                <a:off x="6251837" y="3543643"/>
                <a:ext cx="866400" cy="333780"/>
              </a:xfrm>
              <a:custGeom>
                <a:avLst/>
                <a:gdLst/>
                <a:ahLst/>
                <a:cxnLst/>
                <a:rect l="0" t="0" r="0" b="0"/>
                <a:pathLst>
                  <a:path w="866400" h="333780">
                    <a:moveTo>
                      <a:pt x="866400" y="333780"/>
                    </a:moveTo>
                    <a:lnTo>
                      <a:pt x="866400" y="0"/>
                    </a:lnTo>
                    <a:lnTo>
                      <a:pt x="0" y="0"/>
                    </a:lnTo>
                    <a:lnTo>
                      <a:pt x="0" y="333780"/>
                    </a:lnTo>
                    <a:lnTo>
                      <a:pt x="866400" y="333780"/>
                    </a:lnTo>
                    <a:close/>
                  </a:path>
                </a:pathLst>
              </a:custGeom>
              <a:solidFill>
                <a:srgbClr val="527294"/>
              </a:solidFill>
              <a:ln w="7600" cap="flat">
                <a:solidFill>
                  <a:srgbClr val="527294"/>
                </a:solidFill>
                <a:bevel/>
              </a:ln>
            </p:spPr>
          </p:sp>
          <p:sp>
            <p:nvSpPr>
              <p:cNvPr id="139" name="Text 297"/>
              <p:cNvSpPr txBox="1"/>
              <p:nvPr/>
            </p:nvSpPr>
            <p:spPr>
              <a:xfrm>
                <a:off x="6251837" y="3505333"/>
                <a:ext cx="866400" cy="410400"/>
              </a:xfrm>
              <a:prstGeom prst="rect">
                <a:avLst/>
              </a:prstGeom>
              <a:noFill/>
            </p:spPr>
            <p:txBody>
              <a:bodyPr wrap="square" lIns="0" tIns="0" rIns="0" bIns="0" rtlCol="0" anchor="ctr"/>
              <a:lstStyle/>
              <a:p>
                <a:pPr algn="ctr">
                  <a:lnSpc>
                    <a:spcPct val="100000"/>
                  </a:lnSpc>
                </a:pPr>
                <a:r>
                  <a:rPr sz="1140" dirty="0" err="1">
                    <a:solidFill>
                      <a:srgbClr val="FFFFFF"/>
                    </a:solidFill>
                    <a:latin typeface="Arial" panose="020B0604020202090204"/>
                  </a:rPr>
                  <a:t>退选成功</a:t>
                </a:r>
                <a:endParaRPr sz="1140" dirty="0">
                  <a:solidFill>
                    <a:srgbClr val="FFFFFF"/>
                  </a:solidFill>
                  <a:latin typeface="Arial" panose="020B0604020202090204"/>
                </a:endParaRPr>
              </a:p>
            </p:txBody>
          </p:sp>
        </p:grpSp>
        <p:grpSp>
          <p:nvGrpSpPr>
            <p:cNvPr id="105" name="Flowchart Shapes"/>
            <p:cNvGrpSpPr/>
            <p:nvPr/>
          </p:nvGrpSpPr>
          <p:grpSpPr>
            <a:xfrm>
              <a:off x="3887396" y="3709955"/>
              <a:ext cx="1280758" cy="763006"/>
              <a:chOff x="3887396" y="3709955"/>
              <a:chExt cx="1280758" cy="763006"/>
            </a:xfrm>
          </p:grpSpPr>
          <p:sp>
            <p:nvSpPr>
              <p:cNvPr id="136" name="任意多边形 135"/>
              <p:cNvSpPr/>
              <p:nvPr/>
            </p:nvSpPr>
            <p:spPr>
              <a:xfrm>
                <a:off x="3887396" y="3709955"/>
                <a:ext cx="1280758" cy="763006"/>
              </a:xfrm>
              <a:custGeom>
                <a:avLst/>
                <a:gdLst/>
                <a:ahLst/>
                <a:cxnLst/>
                <a:rect l="0" t="0" r="0" b="0"/>
                <a:pathLst>
                  <a:path w="1280758" h="763006">
                    <a:moveTo>
                      <a:pt x="640379" y="763006"/>
                    </a:moveTo>
                    <a:lnTo>
                      <a:pt x="1280758" y="381503"/>
                    </a:lnTo>
                    <a:lnTo>
                      <a:pt x="640379" y="0"/>
                    </a:lnTo>
                    <a:lnTo>
                      <a:pt x="0" y="381503"/>
                    </a:lnTo>
                    <a:lnTo>
                      <a:pt x="640379" y="763006"/>
                    </a:lnTo>
                    <a:close/>
                  </a:path>
                </a:pathLst>
              </a:custGeom>
              <a:solidFill>
                <a:srgbClr val="FFAF00"/>
              </a:solidFill>
              <a:ln w="7600" cap="flat">
                <a:solidFill>
                  <a:srgbClr val="FFAF00"/>
                </a:solidFill>
                <a:bevel/>
              </a:ln>
            </p:spPr>
          </p:sp>
          <p:sp>
            <p:nvSpPr>
              <p:cNvPr id="137" name="Text 298"/>
              <p:cNvSpPr txBox="1"/>
              <p:nvPr/>
            </p:nvSpPr>
            <p:spPr>
              <a:xfrm>
                <a:off x="3887396" y="3688658"/>
                <a:ext cx="1280758" cy="8056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是否</a:t>
                </a:r>
                <a:endParaRPr sz="1140">
                  <a:solidFill>
                    <a:srgbClr val="FFFFFF"/>
                  </a:solidFill>
                  <a:latin typeface="Arial" panose="020B0604020202090204"/>
                </a:endParaRPr>
              </a:p>
              <a:p>
                <a:pPr algn="ctr">
                  <a:lnSpc>
                    <a:spcPct val="100000"/>
                  </a:lnSpc>
                </a:pPr>
                <a:r>
                  <a:rPr sz="1140">
                    <a:solidFill>
                      <a:srgbClr val="FFFFFF"/>
                    </a:solidFill>
                    <a:latin typeface="Arial" panose="020B0604020202090204"/>
                  </a:rPr>
                  <a:t>搜索到匹配</a:t>
                </a:r>
                <a:endParaRPr sz="1140">
                  <a:solidFill>
                    <a:srgbClr val="FFFFFF"/>
                  </a:solidFill>
                  <a:latin typeface="Arial" panose="020B0604020202090204"/>
                </a:endParaRPr>
              </a:p>
              <a:p>
                <a:pPr algn="ctr">
                  <a:lnSpc>
                    <a:spcPct val="100000"/>
                  </a:lnSpc>
                </a:pPr>
                <a:r>
                  <a:rPr sz="1140">
                    <a:solidFill>
                      <a:srgbClr val="FFFFFF"/>
                    </a:solidFill>
                    <a:latin typeface="Arial" panose="020B0604020202090204"/>
                  </a:rPr>
                  <a:t>课程信息</a:t>
                </a:r>
                <a:endParaRPr sz="1140">
                  <a:solidFill>
                    <a:srgbClr val="FFFFFF"/>
                  </a:solidFill>
                  <a:latin typeface="Arial" panose="020B0604020202090204"/>
                </a:endParaRPr>
              </a:p>
            </p:txBody>
          </p:sp>
        </p:grpSp>
        <p:grpSp>
          <p:nvGrpSpPr>
            <p:cNvPr id="106" name="Flowchart Shapes"/>
            <p:cNvGrpSpPr/>
            <p:nvPr/>
          </p:nvGrpSpPr>
          <p:grpSpPr>
            <a:xfrm>
              <a:off x="3254667" y="4645643"/>
              <a:ext cx="1154641" cy="531690"/>
              <a:chOff x="3254667" y="4645643"/>
              <a:chExt cx="1154641" cy="531690"/>
            </a:xfrm>
          </p:grpSpPr>
          <p:sp>
            <p:nvSpPr>
              <p:cNvPr id="134" name="任意多边形 133"/>
              <p:cNvSpPr/>
              <p:nvPr/>
            </p:nvSpPr>
            <p:spPr>
              <a:xfrm>
                <a:off x="3254667" y="4645643"/>
                <a:ext cx="1154641" cy="531690"/>
              </a:xfrm>
              <a:custGeom>
                <a:avLst/>
                <a:gdLst/>
                <a:ahLst/>
                <a:cxnLst/>
                <a:rect l="0" t="0" r="0" b="0"/>
                <a:pathLst>
                  <a:path w="1154641" h="531690">
                    <a:moveTo>
                      <a:pt x="1154641" y="531690"/>
                    </a:moveTo>
                    <a:lnTo>
                      <a:pt x="1154641" y="0"/>
                    </a:lnTo>
                    <a:lnTo>
                      <a:pt x="0" y="0"/>
                    </a:lnTo>
                    <a:lnTo>
                      <a:pt x="0" y="531690"/>
                    </a:lnTo>
                    <a:lnTo>
                      <a:pt x="1154641" y="531690"/>
                    </a:lnTo>
                    <a:close/>
                  </a:path>
                </a:pathLst>
              </a:custGeom>
              <a:solidFill>
                <a:srgbClr val="527294"/>
              </a:solidFill>
              <a:ln w="7600" cap="flat">
                <a:solidFill>
                  <a:srgbClr val="527294"/>
                </a:solidFill>
                <a:bevel/>
              </a:ln>
            </p:spPr>
          </p:sp>
          <p:sp>
            <p:nvSpPr>
              <p:cNvPr id="135" name="Text 299"/>
              <p:cNvSpPr txBox="1"/>
              <p:nvPr/>
            </p:nvSpPr>
            <p:spPr>
              <a:xfrm>
                <a:off x="3254667" y="4607488"/>
                <a:ext cx="1154641" cy="6080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按匹配顺序显示匹配课程信息</a:t>
                </a:r>
                <a:endParaRPr sz="1140">
                  <a:solidFill>
                    <a:srgbClr val="FFFFFF"/>
                  </a:solidFill>
                  <a:latin typeface="Arial" panose="020B0604020202090204"/>
                </a:endParaRPr>
              </a:p>
            </p:txBody>
          </p:sp>
        </p:grpSp>
        <p:grpSp>
          <p:nvGrpSpPr>
            <p:cNvPr id="107" name="Flowchart Shapes"/>
            <p:cNvGrpSpPr/>
            <p:nvPr/>
          </p:nvGrpSpPr>
          <p:grpSpPr>
            <a:xfrm>
              <a:off x="4633596" y="4645643"/>
              <a:ext cx="1205071" cy="531690"/>
              <a:chOff x="4633596" y="4645643"/>
              <a:chExt cx="1205071" cy="531690"/>
            </a:xfrm>
          </p:grpSpPr>
          <p:sp>
            <p:nvSpPr>
              <p:cNvPr id="132" name="任意多边形 131"/>
              <p:cNvSpPr/>
              <p:nvPr/>
            </p:nvSpPr>
            <p:spPr>
              <a:xfrm>
                <a:off x="4633596" y="4645643"/>
                <a:ext cx="1205071" cy="531690"/>
              </a:xfrm>
              <a:custGeom>
                <a:avLst/>
                <a:gdLst/>
                <a:ahLst/>
                <a:cxnLst/>
                <a:rect l="0" t="0" r="0" b="0"/>
                <a:pathLst>
                  <a:path w="1205071" h="531690">
                    <a:moveTo>
                      <a:pt x="1205071" y="531690"/>
                    </a:moveTo>
                    <a:lnTo>
                      <a:pt x="1205071" y="0"/>
                    </a:lnTo>
                    <a:lnTo>
                      <a:pt x="0" y="0"/>
                    </a:lnTo>
                    <a:lnTo>
                      <a:pt x="0" y="531690"/>
                    </a:lnTo>
                    <a:lnTo>
                      <a:pt x="1205071" y="531690"/>
                    </a:lnTo>
                    <a:close/>
                  </a:path>
                </a:pathLst>
              </a:custGeom>
              <a:solidFill>
                <a:srgbClr val="527294"/>
              </a:solidFill>
              <a:ln w="7600" cap="flat">
                <a:solidFill>
                  <a:srgbClr val="527294"/>
                </a:solidFill>
                <a:bevel/>
              </a:ln>
            </p:spPr>
          </p:sp>
          <p:sp>
            <p:nvSpPr>
              <p:cNvPr id="133" name="Text 300"/>
              <p:cNvSpPr txBox="1"/>
              <p:nvPr/>
            </p:nvSpPr>
            <p:spPr>
              <a:xfrm>
                <a:off x="4633596" y="4607488"/>
                <a:ext cx="1205071" cy="6080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提示无匹配课程并推荐课程信息</a:t>
                </a:r>
                <a:endParaRPr sz="1140">
                  <a:solidFill>
                    <a:srgbClr val="FFFFFF"/>
                  </a:solidFill>
                  <a:latin typeface="Arial" panose="020B0604020202090204"/>
                </a:endParaRPr>
              </a:p>
            </p:txBody>
          </p:sp>
        </p:grpSp>
        <p:grpSp>
          <p:nvGrpSpPr>
            <p:cNvPr id="108" name="Flowchart Shapes"/>
            <p:cNvGrpSpPr/>
            <p:nvPr/>
          </p:nvGrpSpPr>
          <p:grpSpPr>
            <a:xfrm>
              <a:off x="3995540" y="5656443"/>
              <a:ext cx="1064471" cy="333780"/>
              <a:chOff x="3995540" y="5656443"/>
              <a:chExt cx="1064471" cy="333780"/>
            </a:xfrm>
          </p:grpSpPr>
          <p:sp>
            <p:nvSpPr>
              <p:cNvPr id="130" name="任意多边形 129"/>
              <p:cNvSpPr/>
              <p:nvPr/>
            </p:nvSpPr>
            <p:spPr>
              <a:xfrm>
                <a:off x="3995540" y="5656443"/>
                <a:ext cx="1064471" cy="333780"/>
              </a:xfrm>
              <a:custGeom>
                <a:avLst/>
                <a:gdLst/>
                <a:ahLst/>
                <a:cxnLst/>
                <a:rect l="0" t="0" r="0" b="0"/>
                <a:pathLst>
                  <a:path w="1064471" h="333780">
                    <a:moveTo>
                      <a:pt x="1064471" y="333780"/>
                    </a:moveTo>
                    <a:lnTo>
                      <a:pt x="1064471" y="0"/>
                    </a:lnTo>
                    <a:lnTo>
                      <a:pt x="0" y="0"/>
                    </a:lnTo>
                    <a:lnTo>
                      <a:pt x="0" y="333780"/>
                    </a:lnTo>
                    <a:lnTo>
                      <a:pt x="1064471" y="333780"/>
                    </a:lnTo>
                    <a:close/>
                  </a:path>
                </a:pathLst>
              </a:custGeom>
              <a:solidFill>
                <a:srgbClr val="527294"/>
              </a:solidFill>
              <a:ln w="7600" cap="flat">
                <a:solidFill>
                  <a:srgbClr val="527294"/>
                </a:solidFill>
                <a:bevel/>
              </a:ln>
            </p:spPr>
          </p:sp>
          <p:sp>
            <p:nvSpPr>
              <p:cNvPr id="131" name="Text 301"/>
              <p:cNvSpPr txBox="1"/>
              <p:nvPr/>
            </p:nvSpPr>
            <p:spPr>
              <a:xfrm>
                <a:off x="3995540" y="5618133"/>
                <a:ext cx="1064471" cy="410400"/>
              </a:xfrm>
              <a:prstGeom prst="rect">
                <a:avLst/>
              </a:prstGeom>
              <a:noFill/>
            </p:spPr>
            <p:txBody>
              <a:bodyPr wrap="square" lIns="0" tIns="0" rIns="0" bIns="0" rtlCol="0" anchor="ctr"/>
              <a:lstStyle/>
              <a:p>
                <a:pPr algn="ctr">
                  <a:lnSpc>
                    <a:spcPct val="100000"/>
                  </a:lnSpc>
                </a:pPr>
                <a:r>
                  <a:rPr sz="1140">
                    <a:solidFill>
                      <a:srgbClr val="FFFFFF"/>
                    </a:solidFill>
                    <a:latin typeface="Arial" panose="020B0604020202090204"/>
                  </a:rPr>
                  <a:t>选课</a:t>
                </a:r>
                <a:endParaRPr sz="1140">
                  <a:solidFill>
                    <a:srgbClr val="FFFFFF"/>
                  </a:solidFill>
                  <a:latin typeface="Arial" panose="020B0604020202090204"/>
                </a:endParaRPr>
              </a:p>
            </p:txBody>
          </p:sp>
        </p:grpSp>
        <p:sp>
          <p:nvSpPr>
            <p:cNvPr id="109" name="ConnectLine"/>
            <p:cNvSpPr/>
            <p:nvPr/>
          </p:nvSpPr>
          <p:spPr>
            <a:xfrm>
              <a:off x="4021225" y="1035310"/>
              <a:ext cx="2062122" cy="479753"/>
            </a:xfrm>
            <a:custGeom>
              <a:avLst/>
              <a:gdLst/>
              <a:ahLst/>
              <a:cxnLst/>
              <a:rect l="0" t="0" r="0" b="0"/>
              <a:pathLst>
                <a:path w="2062122" h="479753" fill="none">
                  <a:moveTo>
                    <a:pt x="0" y="0"/>
                  </a:moveTo>
                  <a:lnTo>
                    <a:pt x="-2062122" y="0"/>
                  </a:lnTo>
                  <a:lnTo>
                    <a:pt x="-2062122" y="479753"/>
                  </a:lnTo>
                </a:path>
              </a:pathLst>
            </a:custGeom>
            <a:noFill/>
            <a:ln w="7600" cap="flat">
              <a:solidFill>
                <a:srgbClr val="236EA1"/>
              </a:solidFill>
              <a:bevel/>
              <a:tailEnd type="stealth" w="med" len="med"/>
            </a:ln>
          </p:spPr>
        </p:sp>
        <p:sp>
          <p:nvSpPr>
            <p:cNvPr id="110" name="ConnectLine"/>
            <p:cNvSpPr/>
            <p:nvPr/>
          </p:nvSpPr>
          <p:spPr>
            <a:xfrm>
              <a:off x="4527775" y="1202843"/>
              <a:ext cx="7600" cy="312220"/>
            </a:xfrm>
            <a:custGeom>
              <a:avLst/>
              <a:gdLst/>
              <a:ahLst/>
              <a:cxnLst/>
              <a:rect l="0" t="0" r="0" b="0"/>
              <a:pathLst>
                <a:path w="7600" h="312220" fill="none">
                  <a:moveTo>
                    <a:pt x="0" y="0"/>
                  </a:moveTo>
                  <a:lnTo>
                    <a:pt x="0" y="312220"/>
                  </a:lnTo>
                </a:path>
              </a:pathLst>
            </a:custGeom>
            <a:noFill/>
            <a:ln w="7600" cap="flat">
              <a:solidFill>
                <a:srgbClr val="236EA1"/>
              </a:solidFill>
              <a:bevel/>
              <a:tailEnd type="stealth" w="med" len="med"/>
            </a:ln>
          </p:spPr>
        </p:sp>
        <p:sp>
          <p:nvSpPr>
            <p:cNvPr id="111" name="ConnectLine"/>
            <p:cNvSpPr/>
            <p:nvPr/>
          </p:nvSpPr>
          <p:spPr>
            <a:xfrm>
              <a:off x="5034325" y="1035310"/>
              <a:ext cx="3033792" cy="479753"/>
            </a:xfrm>
            <a:custGeom>
              <a:avLst/>
              <a:gdLst/>
              <a:ahLst/>
              <a:cxnLst/>
              <a:rect l="0" t="0" r="0" b="0"/>
              <a:pathLst>
                <a:path w="3033792" h="479753" fill="none">
                  <a:moveTo>
                    <a:pt x="0" y="0"/>
                  </a:moveTo>
                  <a:lnTo>
                    <a:pt x="3033792" y="0"/>
                  </a:lnTo>
                  <a:lnTo>
                    <a:pt x="3033792" y="479753"/>
                  </a:lnTo>
                </a:path>
              </a:pathLst>
            </a:custGeom>
            <a:noFill/>
            <a:ln w="7600" cap="flat">
              <a:solidFill>
                <a:srgbClr val="236EA1"/>
              </a:solidFill>
              <a:bevel/>
              <a:tailEnd type="stealth" w="med" len="med"/>
            </a:ln>
          </p:spPr>
        </p:sp>
        <p:sp>
          <p:nvSpPr>
            <p:cNvPr id="112" name="ConnectLine"/>
            <p:cNvSpPr/>
            <p:nvPr/>
          </p:nvSpPr>
          <p:spPr>
            <a:xfrm>
              <a:off x="1605467" y="1681953"/>
              <a:ext cx="433200" cy="479110"/>
            </a:xfrm>
            <a:custGeom>
              <a:avLst/>
              <a:gdLst/>
              <a:ahLst/>
              <a:cxnLst/>
              <a:rect l="0" t="0" r="0" b="0"/>
              <a:pathLst>
                <a:path w="433200" h="479110" fill="none">
                  <a:moveTo>
                    <a:pt x="0" y="0"/>
                  </a:moveTo>
                  <a:lnTo>
                    <a:pt x="-433200" y="0"/>
                  </a:lnTo>
                  <a:lnTo>
                    <a:pt x="-433200" y="479110"/>
                  </a:lnTo>
                </a:path>
              </a:pathLst>
            </a:custGeom>
            <a:noFill/>
            <a:ln w="7600" cap="flat">
              <a:solidFill>
                <a:srgbClr val="236EA1"/>
              </a:solidFill>
              <a:bevel/>
              <a:tailEnd type="stealth" w="med" len="med"/>
            </a:ln>
          </p:spPr>
        </p:sp>
        <p:sp>
          <p:nvSpPr>
            <p:cNvPr id="113" name="ConnectLine"/>
            <p:cNvSpPr/>
            <p:nvPr/>
          </p:nvSpPr>
          <p:spPr>
            <a:xfrm>
              <a:off x="2312738" y="1681953"/>
              <a:ext cx="182164" cy="479110"/>
            </a:xfrm>
            <a:custGeom>
              <a:avLst/>
              <a:gdLst/>
              <a:ahLst/>
              <a:cxnLst/>
              <a:rect l="0" t="0" r="0" b="0"/>
              <a:pathLst>
                <a:path w="182164" h="479110" fill="none">
                  <a:moveTo>
                    <a:pt x="0" y="0"/>
                  </a:moveTo>
                  <a:lnTo>
                    <a:pt x="182164" y="0"/>
                  </a:lnTo>
                  <a:lnTo>
                    <a:pt x="182164" y="479110"/>
                  </a:lnTo>
                </a:path>
              </a:pathLst>
            </a:custGeom>
            <a:noFill/>
            <a:ln w="7600" cap="flat">
              <a:solidFill>
                <a:srgbClr val="236EA1"/>
              </a:solidFill>
              <a:bevel/>
              <a:tailEnd type="stealth" w="med" len="med"/>
            </a:ln>
          </p:spPr>
        </p:sp>
        <p:sp>
          <p:nvSpPr>
            <p:cNvPr id="114" name="ConnectLine"/>
            <p:cNvSpPr/>
            <p:nvPr/>
          </p:nvSpPr>
          <p:spPr>
            <a:xfrm>
              <a:off x="2494903" y="2639243"/>
              <a:ext cx="7600" cy="244442"/>
            </a:xfrm>
            <a:custGeom>
              <a:avLst/>
              <a:gdLst/>
              <a:ahLst/>
              <a:cxnLst/>
              <a:rect l="0" t="0" r="0" b="0"/>
              <a:pathLst>
                <a:path w="7600" h="244442" fill="none">
                  <a:moveTo>
                    <a:pt x="0" y="0"/>
                  </a:moveTo>
                  <a:lnTo>
                    <a:pt x="0" y="244442"/>
                  </a:lnTo>
                </a:path>
              </a:pathLst>
            </a:custGeom>
            <a:noFill/>
            <a:ln w="7600" cap="flat">
              <a:solidFill>
                <a:srgbClr val="236EA1"/>
              </a:solidFill>
              <a:bevel/>
              <a:tailEnd type="stealth" w="med" len="med"/>
            </a:ln>
          </p:spPr>
        </p:sp>
        <p:sp>
          <p:nvSpPr>
            <p:cNvPr id="115" name="ConnectLine"/>
            <p:cNvSpPr/>
            <p:nvPr/>
          </p:nvSpPr>
          <p:spPr>
            <a:xfrm>
              <a:off x="2010152" y="3172472"/>
              <a:ext cx="89049" cy="653140"/>
            </a:xfrm>
            <a:custGeom>
              <a:avLst/>
              <a:gdLst>
                <a:gd name="rtl" fmla="*/ -203049 w 89049"/>
                <a:gd name="rtt" fmla="*/ 164245 h 653140"/>
                <a:gd name="rtr" fmla="*/ 24951 w 89049"/>
                <a:gd name="rtb" fmla="*/ 399846 h 653140"/>
              </a:gdLst>
              <a:ahLst/>
              <a:cxnLst/>
              <a:rect l="rtl" t="rtt" r="rtr" b="rtb"/>
              <a:pathLst>
                <a:path w="89049" h="653140" fill="none">
                  <a:moveTo>
                    <a:pt x="0" y="0"/>
                  </a:moveTo>
                  <a:lnTo>
                    <a:pt x="-89049" y="0"/>
                  </a:lnTo>
                  <a:lnTo>
                    <a:pt x="-89049" y="653140"/>
                  </a:lnTo>
                </a:path>
              </a:pathLst>
            </a:custGeom>
            <a:noFill/>
            <a:ln w="7600" cap="flat">
              <a:solidFill>
                <a:srgbClr val="236EA1"/>
              </a:solidFill>
              <a:bevel/>
              <a:tailEnd type="stealth" w="med" len="med"/>
            </a:ln>
          </p:spPr>
          <p:txBody>
            <a:bodyPr wrap="square" lIns="0" tIns="0" rIns="0" bIns="0" rtlCol="0" anchor="ctr"/>
            <a:lstStyle/>
            <a:p>
              <a:pPr algn="ctr">
                <a:lnSpc>
                  <a:spcPct val="100000"/>
                </a:lnSpc>
              </a:pPr>
              <a:r>
                <a:rPr sz="1140">
                  <a:solidFill>
                    <a:srgbClr val="1F6391"/>
                  </a:solidFill>
                  <a:latin typeface="宋体" panose="02010600030101010101" pitchFamily="2" charset="-122"/>
                </a:rPr>
                <a:t>是</a:t>
              </a:r>
              <a:endParaRPr sz="1140">
                <a:solidFill>
                  <a:srgbClr val="1F6391"/>
                </a:solidFill>
                <a:latin typeface="宋体" panose="02010600030101010101" pitchFamily="2" charset="-122"/>
              </a:endParaRPr>
            </a:p>
          </p:txBody>
        </p:sp>
        <p:sp>
          <p:nvSpPr>
            <p:cNvPr id="116" name="ConnectLine"/>
            <p:cNvSpPr/>
            <p:nvPr/>
          </p:nvSpPr>
          <p:spPr>
            <a:xfrm>
              <a:off x="2979654" y="3172472"/>
              <a:ext cx="39531" cy="653140"/>
            </a:xfrm>
            <a:custGeom>
              <a:avLst/>
              <a:gdLst>
                <a:gd name="rtl" fmla="*/ -74469 w 39531"/>
                <a:gd name="rtt" fmla="*/ 189004 h 653140"/>
                <a:gd name="rtr" fmla="*/ 153531 w 39531"/>
                <a:gd name="rtb" fmla="*/ 424604 h 653140"/>
              </a:gdLst>
              <a:ahLst/>
              <a:cxnLst/>
              <a:rect l="rtl" t="rtt" r="rtr" b="rtb"/>
              <a:pathLst>
                <a:path w="39531" h="653140" fill="none">
                  <a:moveTo>
                    <a:pt x="0" y="0"/>
                  </a:moveTo>
                  <a:lnTo>
                    <a:pt x="39531" y="0"/>
                  </a:lnTo>
                  <a:lnTo>
                    <a:pt x="39531" y="653140"/>
                  </a:lnTo>
                </a:path>
              </a:pathLst>
            </a:custGeom>
            <a:noFill/>
            <a:ln w="7600" cap="flat">
              <a:solidFill>
                <a:srgbClr val="236EA1"/>
              </a:solidFill>
              <a:bevel/>
              <a:tailEnd type="stealth" w="med" len="med"/>
            </a:ln>
          </p:spPr>
          <p:txBody>
            <a:bodyPr wrap="square" lIns="0" tIns="0" rIns="0" bIns="0" rtlCol="0" anchor="ctr"/>
            <a:lstStyle/>
            <a:p>
              <a:pPr algn="ctr">
                <a:lnSpc>
                  <a:spcPct val="100000"/>
                </a:lnSpc>
              </a:pPr>
              <a:r>
                <a:rPr sz="1140">
                  <a:solidFill>
                    <a:srgbClr val="1F6391"/>
                  </a:solidFill>
                  <a:latin typeface="宋体" panose="02010600030101010101" pitchFamily="2" charset="-122"/>
                </a:rPr>
                <a:t>否</a:t>
              </a:r>
              <a:endParaRPr sz="1140">
                <a:solidFill>
                  <a:srgbClr val="1F6391"/>
                </a:solidFill>
                <a:latin typeface="宋体" panose="02010600030101010101" pitchFamily="2" charset="-122"/>
              </a:endParaRPr>
            </a:p>
          </p:txBody>
        </p:sp>
        <p:sp>
          <p:nvSpPr>
            <p:cNvPr id="117" name="ConnectLine"/>
            <p:cNvSpPr/>
            <p:nvPr/>
          </p:nvSpPr>
          <p:spPr>
            <a:xfrm>
              <a:off x="4174140" y="1681953"/>
              <a:ext cx="297067" cy="479110"/>
            </a:xfrm>
            <a:custGeom>
              <a:avLst/>
              <a:gdLst/>
              <a:ahLst/>
              <a:cxnLst/>
              <a:rect l="0" t="0" r="0" b="0"/>
              <a:pathLst>
                <a:path w="297067" h="479110" fill="none">
                  <a:moveTo>
                    <a:pt x="0" y="0"/>
                  </a:moveTo>
                  <a:lnTo>
                    <a:pt x="-297067" y="0"/>
                  </a:lnTo>
                  <a:lnTo>
                    <a:pt x="-297067" y="479110"/>
                  </a:lnTo>
                </a:path>
              </a:pathLst>
            </a:custGeom>
            <a:noFill/>
            <a:ln w="7600" cap="flat">
              <a:solidFill>
                <a:srgbClr val="236EA1"/>
              </a:solidFill>
              <a:bevel/>
              <a:tailEnd type="stealth" w="med" len="med"/>
            </a:ln>
          </p:spPr>
        </p:sp>
        <p:sp>
          <p:nvSpPr>
            <p:cNvPr id="118" name="ConnectLine"/>
            <p:cNvSpPr/>
            <p:nvPr/>
          </p:nvSpPr>
          <p:spPr>
            <a:xfrm>
              <a:off x="4881411" y="1681953"/>
              <a:ext cx="284421" cy="479110"/>
            </a:xfrm>
            <a:custGeom>
              <a:avLst/>
              <a:gdLst/>
              <a:ahLst/>
              <a:cxnLst/>
              <a:rect l="0" t="0" r="0" b="0"/>
              <a:pathLst>
                <a:path w="284421" h="479110" fill="none">
                  <a:moveTo>
                    <a:pt x="0" y="0"/>
                  </a:moveTo>
                  <a:lnTo>
                    <a:pt x="284421" y="0"/>
                  </a:lnTo>
                  <a:lnTo>
                    <a:pt x="284421" y="479110"/>
                  </a:lnTo>
                </a:path>
              </a:pathLst>
            </a:custGeom>
            <a:noFill/>
            <a:ln w="7600" cap="flat">
              <a:solidFill>
                <a:srgbClr val="236EA1"/>
              </a:solidFill>
              <a:bevel/>
              <a:tailEnd type="stealth" w="med" len="med"/>
            </a:ln>
          </p:spPr>
        </p:sp>
        <p:sp>
          <p:nvSpPr>
            <p:cNvPr id="119" name="ConnectLine"/>
            <p:cNvSpPr/>
            <p:nvPr/>
          </p:nvSpPr>
          <p:spPr>
            <a:xfrm>
              <a:off x="3877072" y="2494843"/>
              <a:ext cx="7600" cy="510740"/>
            </a:xfrm>
            <a:custGeom>
              <a:avLst/>
              <a:gdLst/>
              <a:ahLst/>
              <a:cxnLst/>
              <a:rect l="0" t="0" r="0" b="0"/>
              <a:pathLst>
                <a:path w="7600" h="510740" fill="none">
                  <a:moveTo>
                    <a:pt x="0" y="0"/>
                  </a:moveTo>
                  <a:lnTo>
                    <a:pt x="0" y="510740"/>
                  </a:lnTo>
                </a:path>
              </a:pathLst>
            </a:custGeom>
            <a:noFill/>
            <a:ln w="7600" cap="flat">
              <a:solidFill>
                <a:srgbClr val="236EA1"/>
              </a:solidFill>
              <a:bevel/>
              <a:tailEnd type="stealth" w="med" len="med"/>
            </a:ln>
          </p:spPr>
        </p:sp>
        <p:sp>
          <p:nvSpPr>
            <p:cNvPr id="120" name="ConnectLine"/>
            <p:cNvSpPr/>
            <p:nvPr/>
          </p:nvSpPr>
          <p:spPr>
            <a:xfrm>
              <a:off x="5165832" y="2494843"/>
              <a:ext cx="7600" cy="510740"/>
            </a:xfrm>
            <a:custGeom>
              <a:avLst/>
              <a:gdLst/>
              <a:ahLst/>
              <a:cxnLst/>
              <a:rect l="0" t="0" r="0" b="0"/>
              <a:pathLst>
                <a:path w="7600" h="510740" fill="none">
                  <a:moveTo>
                    <a:pt x="0" y="0"/>
                  </a:moveTo>
                  <a:lnTo>
                    <a:pt x="0" y="267540"/>
                  </a:lnTo>
                  <a:lnTo>
                    <a:pt x="236" y="510740"/>
                  </a:lnTo>
                </a:path>
              </a:pathLst>
            </a:custGeom>
            <a:noFill/>
            <a:ln w="7600" cap="flat">
              <a:solidFill>
                <a:srgbClr val="236EA1"/>
              </a:solidFill>
              <a:bevel/>
              <a:tailEnd type="stealth" w="med" len="med"/>
            </a:ln>
          </p:spPr>
        </p:sp>
        <p:sp>
          <p:nvSpPr>
            <p:cNvPr id="121" name="ConnectLine"/>
            <p:cNvSpPr/>
            <p:nvPr/>
          </p:nvSpPr>
          <p:spPr>
            <a:xfrm>
              <a:off x="3877072" y="3339362"/>
              <a:ext cx="650703" cy="370592"/>
            </a:xfrm>
            <a:custGeom>
              <a:avLst/>
              <a:gdLst/>
              <a:ahLst/>
              <a:cxnLst/>
              <a:rect l="0" t="0" r="0" b="0"/>
              <a:pathLst>
                <a:path w="650703" h="370592" fill="none">
                  <a:moveTo>
                    <a:pt x="0" y="0"/>
                  </a:moveTo>
                  <a:lnTo>
                    <a:pt x="0" y="127392"/>
                  </a:lnTo>
                  <a:lnTo>
                    <a:pt x="650703" y="127392"/>
                  </a:lnTo>
                  <a:lnTo>
                    <a:pt x="650703" y="370592"/>
                  </a:lnTo>
                </a:path>
              </a:pathLst>
            </a:custGeom>
            <a:noFill/>
            <a:ln w="7600" cap="flat">
              <a:solidFill>
                <a:srgbClr val="236EA1"/>
              </a:solidFill>
              <a:bevel/>
              <a:tailEnd type="stealth" w="med" len="med"/>
            </a:ln>
          </p:spPr>
        </p:sp>
        <p:sp>
          <p:nvSpPr>
            <p:cNvPr id="122" name="ConnectLine"/>
            <p:cNvSpPr/>
            <p:nvPr/>
          </p:nvSpPr>
          <p:spPr>
            <a:xfrm>
              <a:off x="5166067" y="3339362"/>
              <a:ext cx="638292" cy="370592"/>
            </a:xfrm>
            <a:custGeom>
              <a:avLst/>
              <a:gdLst/>
              <a:ahLst/>
              <a:cxnLst/>
              <a:rect l="0" t="0" r="0" b="0"/>
              <a:pathLst>
                <a:path w="638292" h="370592" fill="none">
                  <a:moveTo>
                    <a:pt x="0" y="0"/>
                  </a:moveTo>
                  <a:lnTo>
                    <a:pt x="0" y="127392"/>
                  </a:lnTo>
                  <a:lnTo>
                    <a:pt x="-638292" y="127392"/>
                  </a:lnTo>
                  <a:lnTo>
                    <a:pt x="-638292" y="370592"/>
                  </a:lnTo>
                </a:path>
              </a:pathLst>
            </a:custGeom>
            <a:noFill/>
            <a:ln w="7600" cap="flat">
              <a:solidFill>
                <a:srgbClr val="236EA1"/>
              </a:solidFill>
              <a:bevel/>
              <a:tailEnd type="stealth" w="med" len="med"/>
            </a:ln>
          </p:spPr>
        </p:sp>
        <p:sp>
          <p:nvSpPr>
            <p:cNvPr id="123" name="ConnectLine"/>
            <p:cNvSpPr/>
            <p:nvPr/>
          </p:nvSpPr>
          <p:spPr>
            <a:xfrm>
              <a:off x="3887396" y="4091458"/>
              <a:ext cx="55409" cy="554185"/>
            </a:xfrm>
            <a:custGeom>
              <a:avLst/>
              <a:gdLst>
                <a:gd name="rtl" fmla="*/ -169409 w 55409"/>
                <a:gd name="rtt" fmla="*/ 131588 h 554185"/>
                <a:gd name="rtr" fmla="*/ 58591 w 55409"/>
                <a:gd name="rtb" fmla="*/ 367188 h 554185"/>
              </a:gdLst>
              <a:ahLst/>
              <a:cxnLst/>
              <a:rect l="rtl" t="rtt" r="rtr" b="rtb"/>
              <a:pathLst>
                <a:path w="55409" h="554185" fill="none">
                  <a:moveTo>
                    <a:pt x="0" y="0"/>
                  </a:moveTo>
                  <a:lnTo>
                    <a:pt x="-55409" y="0"/>
                  </a:lnTo>
                  <a:lnTo>
                    <a:pt x="-55409" y="554185"/>
                  </a:lnTo>
                </a:path>
              </a:pathLst>
            </a:custGeom>
            <a:noFill/>
            <a:ln w="7600" cap="flat">
              <a:solidFill>
                <a:srgbClr val="236EA1"/>
              </a:solidFill>
              <a:bevel/>
              <a:tailEnd type="stealth" w="med" len="med"/>
            </a:ln>
          </p:spPr>
          <p:txBody>
            <a:bodyPr wrap="square" lIns="0" tIns="0" rIns="0" bIns="0" rtlCol="0" anchor="ctr"/>
            <a:lstStyle/>
            <a:p>
              <a:pPr algn="ctr">
                <a:lnSpc>
                  <a:spcPct val="100000"/>
                </a:lnSpc>
              </a:pPr>
              <a:r>
                <a:rPr sz="1140">
                  <a:solidFill>
                    <a:srgbClr val="1F6391"/>
                  </a:solidFill>
                  <a:latin typeface="宋体" panose="02010600030101010101" pitchFamily="2" charset="-122"/>
                </a:rPr>
                <a:t>是</a:t>
              </a:r>
              <a:endParaRPr sz="1140">
                <a:solidFill>
                  <a:srgbClr val="1F6391"/>
                </a:solidFill>
                <a:latin typeface="宋体" panose="02010600030101010101" pitchFamily="2" charset="-122"/>
              </a:endParaRPr>
            </a:p>
          </p:txBody>
        </p:sp>
        <p:sp>
          <p:nvSpPr>
            <p:cNvPr id="124" name="ConnectLine"/>
            <p:cNvSpPr/>
            <p:nvPr/>
          </p:nvSpPr>
          <p:spPr>
            <a:xfrm>
              <a:off x="5168154" y="4091458"/>
              <a:ext cx="67977" cy="554185"/>
            </a:xfrm>
            <a:custGeom>
              <a:avLst/>
              <a:gdLst>
                <a:gd name="rtl" fmla="*/ -46023 w 67977"/>
                <a:gd name="rtt" fmla="*/ 125304 h 554185"/>
                <a:gd name="rtr" fmla="*/ 181977 w 67977"/>
                <a:gd name="rtb" fmla="*/ 360904 h 554185"/>
              </a:gdLst>
              <a:ahLst/>
              <a:cxnLst/>
              <a:rect l="rtl" t="rtt" r="rtr" b="rtb"/>
              <a:pathLst>
                <a:path w="67977" h="554185" fill="none">
                  <a:moveTo>
                    <a:pt x="0" y="0"/>
                  </a:moveTo>
                  <a:lnTo>
                    <a:pt x="67977" y="0"/>
                  </a:lnTo>
                  <a:lnTo>
                    <a:pt x="67977" y="554185"/>
                  </a:lnTo>
                </a:path>
              </a:pathLst>
            </a:custGeom>
            <a:noFill/>
            <a:ln w="7600" cap="flat">
              <a:solidFill>
                <a:srgbClr val="236EA1"/>
              </a:solidFill>
              <a:bevel/>
              <a:tailEnd type="stealth" w="med" len="med"/>
            </a:ln>
          </p:spPr>
          <p:txBody>
            <a:bodyPr wrap="square" lIns="0" tIns="0" rIns="0" bIns="0" rtlCol="0" anchor="ctr"/>
            <a:lstStyle/>
            <a:p>
              <a:pPr algn="ctr">
                <a:lnSpc>
                  <a:spcPct val="100000"/>
                </a:lnSpc>
              </a:pPr>
              <a:r>
                <a:rPr sz="1140">
                  <a:solidFill>
                    <a:srgbClr val="1F6391"/>
                  </a:solidFill>
                  <a:latin typeface="宋体" panose="02010600030101010101" pitchFamily="2" charset="-122"/>
                </a:rPr>
                <a:t>否</a:t>
              </a:r>
              <a:endParaRPr sz="1140">
                <a:solidFill>
                  <a:srgbClr val="1F6391"/>
                </a:solidFill>
                <a:latin typeface="宋体" panose="02010600030101010101" pitchFamily="2" charset="-122"/>
              </a:endParaRPr>
            </a:p>
          </p:txBody>
        </p:sp>
        <p:sp>
          <p:nvSpPr>
            <p:cNvPr id="125" name="ConnectLine"/>
            <p:cNvSpPr/>
            <p:nvPr/>
          </p:nvSpPr>
          <p:spPr>
            <a:xfrm>
              <a:off x="3831988" y="5177333"/>
              <a:ext cx="695788" cy="479110"/>
            </a:xfrm>
            <a:custGeom>
              <a:avLst/>
              <a:gdLst/>
              <a:ahLst/>
              <a:cxnLst/>
              <a:rect l="0" t="0" r="0" b="0"/>
              <a:pathLst>
                <a:path w="695788" h="479110" fill="none">
                  <a:moveTo>
                    <a:pt x="0" y="0"/>
                  </a:moveTo>
                  <a:lnTo>
                    <a:pt x="0" y="235910"/>
                  </a:lnTo>
                  <a:lnTo>
                    <a:pt x="695788" y="235910"/>
                  </a:lnTo>
                  <a:lnTo>
                    <a:pt x="695788" y="479110"/>
                  </a:lnTo>
                </a:path>
              </a:pathLst>
            </a:custGeom>
            <a:noFill/>
            <a:ln w="7600" cap="flat">
              <a:solidFill>
                <a:srgbClr val="236EA1"/>
              </a:solidFill>
              <a:bevel/>
              <a:tailEnd type="stealth" w="med" len="med"/>
            </a:ln>
          </p:spPr>
        </p:sp>
        <p:sp>
          <p:nvSpPr>
            <p:cNvPr id="126" name="ConnectLine"/>
            <p:cNvSpPr/>
            <p:nvPr/>
          </p:nvSpPr>
          <p:spPr>
            <a:xfrm>
              <a:off x="5236132" y="5177333"/>
              <a:ext cx="708356" cy="479110"/>
            </a:xfrm>
            <a:custGeom>
              <a:avLst/>
              <a:gdLst/>
              <a:ahLst/>
              <a:cxnLst/>
              <a:rect l="0" t="0" r="0" b="0"/>
              <a:pathLst>
                <a:path w="708356" h="479110" fill="none">
                  <a:moveTo>
                    <a:pt x="0" y="0"/>
                  </a:moveTo>
                  <a:lnTo>
                    <a:pt x="0" y="235910"/>
                  </a:lnTo>
                  <a:lnTo>
                    <a:pt x="-708356" y="235910"/>
                  </a:lnTo>
                  <a:lnTo>
                    <a:pt x="-708356" y="479110"/>
                  </a:lnTo>
                </a:path>
              </a:pathLst>
            </a:custGeom>
            <a:noFill/>
            <a:ln w="7600" cap="flat">
              <a:solidFill>
                <a:srgbClr val="236EA1"/>
              </a:solidFill>
              <a:bevel/>
              <a:tailEnd type="stealth" w="med" len="med"/>
            </a:ln>
          </p:spPr>
        </p:sp>
        <p:sp>
          <p:nvSpPr>
            <p:cNvPr id="127" name="ConnectLine"/>
            <p:cNvSpPr/>
            <p:nvPr/>
          </p:nvSpPr>
          <p:spPr>
            <a:xfrm>
              <a:off x="6685037" y="1848843"/>
              <a:ext cx="7600" cy="387301"/>
            </a:xfrm>
            <a:custGeom>
              <a:avLst/>
              <a:gdLst/>
              <a:ahLst/>
              <a:cxnLst/>
              <a:rect l="0" t="0" r="0" b="0"/>
              <a:pathLst>
                <a:path w="7600" h="387301" fill="none">
                  <a:moveTo>
                    <a:pt x="0" y="0"/>
                  </a:moveTo>
                  <a:lnTo>
                    <a:pt x="0" y="387301"/>
                  </a:lnTo>
                </a:path>
              </a:pathLst>
            </a:custGeom>
            <a:noFill/>
            <a:ln w="7600" cap="flat">
              <a:solidFill>
                <a:srgbClr val="236EA1"/>
              </a:solidFill>
              <a:bevel/>
              <a:tailEnd type="stealth" w="med" len="med"/>
            </a:ln>
          </p:spPr>
        </p:sp>
        <p:sp>
          <p:nvSpPr>
            <p:cNvPr id="128" name="ConnectLine"/>
            <p:cNvSpPr/>
            <p:nvPr/>
          </p:nvSpPr>
          <p:spPr>
            <a:xfrm>
              <a:off x="6685037" y="2768443"/>
              <a:ext cx="7600" cy="775200"/>
            </a:xfrm>
            <a:custGeom>
              <a:avLst/>
              <a:gdLst>
                <a:gd name="rtl" fmla="*/ -114000 w 7600"/>
                <a:gd name="rtt" fmla="*/ 269800 h 775200"/>
                <a:gd name="rtr" fmla="*/ 114000 w 7600"/>
                <a:gd name="rtb" fmla="*/ 505400 h 775200"/>
              </a:gdLst>
              <a:ahLst/>
              <a:cxnLst/>
              <a:rect l="rtl" t="rtt" r="rtr" b="rtb"/>
              <a:pathLst>
                <a:path w="7600" h="775200" fill="none">
                  <a:moveTo>
                    <a:pt x="0" y="0"/>
                  </a:moveTo>
                  <a:lnTo>
                    <a:pt x="0" y="775200"/>
                  </a:lnTo>
                </a:path>
              </a:pathLst>
            </a:custGeom>
            <a:noFill/>
            <a:ln w="7600" cap="flat">
              <a:solidFill>
                <a:srgbClr val="236EA1"/>
              </a:solidFill>
              <a:bevel/>
              <a:tailEnd type="stealth" w="med" len="med"/>
            </a:ln>
          </p:spPr>
          <p:txBody>
            <a:bodyPr wrap="square" lIns="0" tIns="0" rIns="0" bIns="0" rtlCol="0" anchor="ctr"/>
            <a:lstStyle/>
            <a:p>
              <a:pPr algn="ctr">
                <a:lnSpc>
                  <a:spcPct val="100000"/>
                </a:lnSpc>
              </a:pPr>
              <a:r>
                <a:rPr sz="1140">
                  <a:solidFill>
                    <a:srgbClr val="1F6391"/>
                  </a:solidFill>
                  <a:latin typeface="宋体" panose="02010600030101010101" pitchFamily="2" charset="-122"/>
                </a:rPr>
                <a:t>是</a:t>
              </a:r>
              <a:endParaRPr sz="1140">
                <a:solidFill>
                  <a:srgbClr val="1F6391"/>
                </a:solidFill>
                <a:latin typeface="宋体" panose="02010600030101010101" pitchFamily="2" charset="-122"/>
              </a:endParaRPr>
            </a:p>
          </p:txBody>
        </p:sp>
        <p:sp>
          <p:nvSpPr>
            <p:cNvPr id="129" name="ConnectLine"/>
            <p:cNvSpPr/>
            <p:nvPr/>
          </p:nvSpPr>
          <p:spPr>
            <a:xfrm>
              <a:off x="5034325" y="1035310"/>
              <a:ext cx="1650711" cy="479753"/>
            </a:xfrm>
            <a:custGeom>
              <a:avLst/>
              <a:gdLst/>
              <a:ahLst/>
              <a:cxnLst/>
              <a:rect l="0" t="0" r="0" b="0"/>
              <a:pathLst>
                <a:path w="1650711" h="479753" fill="none">
                  <a:moveTo>
                    <a:pt x="0" y="0"/>
                  </a:moveTo>
                  <a:lnTo>
                    <a:pt x="1650711" y="0"/>
                  </a:lnTo>
                  <a:lnTo>
                    <a:pt x="1650711" y="479753"/>
                  </a:lnTo>
                </a:path>
              </a:pathLst>
            </a:custGeom>
            <a:noFill/>
            <a:ln w="7600" cap="flat">
              <a:solidFill>
                <a:srgbClr val="236EA1"/>
              </a:solidFill>
              <a:bevel/>
              <a:tailEnd type="stealth" w="med" len="med"/>
            </a:ln>
          </p:spPr>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ddc1eb3-9f81-4f16-8507-aef57f66ddc4"/>
          <p:cNvGrpSpPr>
            <a:grpSpLocks noChangeAspect="1"/>
          </p:cNvGrpSpPr>
          <p:nvPr/>
        </p:nvGrpSpPr>
        <p:grpSpPr>
          <a:xfrm>
            <a:off x="4043980" y="1997233"/>
            <a:ext cx="3854652" cy="4058841"/>
            <a:chOff x="3946466" y="2440273"/>
            <a:chExt cx="4334505" cy="4564112"/>
          </a:xfrm>
        </p:grpSpPr>
        <p:grpSp>
          <p:nvGrpSpPr>
            <p:cNvPr id="4" name="组合 3"/>
            <p:cNvGrpSpPr/>
            <p:nvPr/>
          </p:nvGrpSpPr>
          <p:grpSpPr>
            <a:xfrm>
              <a:off x="5257976" y="3090254"/>
              <a:ext cx="1918418" cy="3914131"/>
              <a:chOff x="5327555" y="2391229"/>
              <a:chExt cx="1752715" cy="3576048"/>
            </a:xfrm>
            <a:solidFill>
              <a:schemeClr val="tx2"/>
            </a:solidFill>
          </p:grpSpPr>
          <p:sp>
            <p:nvSpPr>
              <p:cNvPr id="33" name="椭圆 32"/>
              <p:cNvSpPr/>
              <p:nvPr/>
            </p:nvSpPr>
            <p:spPr>
              <a:xfrm>
                <a:off x="5613852" y="2391229"/>
                <a:ext cx="972458" cy="972458"/>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34" name="组合 33"/>
              <p:cNvGrpSpPr/>
              <p:nvPr/>
            </p:nvGrpSpPr>
            <p:grpSpPr>
              <a:xfrm>
                <a:off x="5327555" y="3180303"/>
                <a:ext cx="1752715" cy="2786974"/>
                <a:chOff x="4941496" y="3075325"/>
                <a:chExt cx="2587561" cy="4114461"/>
              </a:xfrm>
              <a:grpFill/>
            </p:grpSpPr>
            <p:sp>
              <p:nvSpPr>
                <p:cNvPr id="35" name="矩形 34"/>
                <p:cNvSpPr/>
                <p:nvPr/>
              </p:nvSpPr>
              <p:spPr>
                <a:xfrm rot="1059798">
                  <a:off x="5211257" y="3075325"/>
                  <a:ext cx="208292" cy="411446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6" name="矩形 35"/>
                <p:cNvSpPr/>
                <p:nvPr/>
              </p:nvSpPr>
              <p:spPr>
                <a:xfrm rot="20540202" flipV="1">
                  <a:off x="6784470" y="3075325"/>
                  <a:ext cx="208292" cy="411446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7" name="矩形 36"/>
                <p:cNvSpPr/>
                <p:nvPr/>
              </p:nvSpPr>
              <p:spPr>
                <a:xfrm rot="2965124" flipV="1">
                  <a:off x="5920990" y="3324396"/>
                  <a:ext cx="183203" cy="1036296"/>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矩形 37"/>
                <p:cNvSpPr/>
                <p:nvPr/>
              </p:nvSpPr>
              <p:spPr>
                <a:xfrm rot="17632735" flipV="1">
                  <a:off x="6067857" y="3877690"/>
                  <a:ext cx="183203" cy="1307435"/>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9" name="矩形 38"/>
                <p:cNvSpPr/>
                <p:nvPr/>
              </p:nvSpPr>
              <p:spPr>
                <a:xfrm rot="3542085" flipV="1">
                  <a:off x="5875544" y="4290062"/>
                  <a:ext cx="183203" cy="20513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0" name="矩形 39"/>
                <p:cNvSpPr/>
                <p:nvPr/>
              </p:nvSpPr>
              <p:spPr>
                <a:xfrm rot="17632735" flipV="1">
                  <a:off x="6187063" y="5125446"/>
                  <a:ext cx="183203" cy="2500785"/>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5" name="组合 4"/>
            <p:cNvGrpSpPr/>
            <p:nvPr/>
          </p:nvGrpSpPr>
          <p:grpSpPr>
            <a:xfrm>
              <a:off x="4458310" y="2499242"/>
              <a:ext cx="3255677" cy="2242621"/>
              <a:chOff x="4458310" y="2499242"/>
              <a:chExt cx="3255677" cy="2242621"/>
            </a:xfrm>
          </p:grpSpPr>
          <p:grpSp>
            <p:nvGrpSpPr>
              <p:cNvPr id="23" name="组合 22"/>
              <p:cNvGrpSpPr/>
              <p:nvPr/>
            </p:nvGrpSpPr>
            <p:grpSpPr>
              <a:xfrm>
                <a:off x="5471366" y="2499242"/>
                <a:ext cx="2242621" cy="2242621"/>
                <a:chOff x="4891834" y="1056196"/>
                <a:chExt cx="3541350" cy="3541350"/>
              </a:xfrm>
            </p:grpSpPr>
            <p:sp>
              <p:nvSpPr>
                <p:cNvPr id="29" name="弧形 28"/>
                <p:cNvSpPr/>
                <p:nvPr/>
              </p:nvSpPr>
              <p:spPr>
                <a:xfrm rot="2650796">
                  <a:off x="5594296" y="2122411"/>
                  <a:ext cx="1408920" cy="140892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30" name="弧形 29"/>
                <p:cNvSpPr/>
                <p:nvPr/>
              </p:nvSpPr>
              <p:spPr>
                <a:xfrm rot="2650796">
                  <a:off x="5523938" y="1858690"/>
                  <a:ext cx="1936362" cy="1936362"/>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31" name="弧形 30"/>
                <p:cNvSpPr/>
                <p:nvPr/>
              </p:nvSpPr>
              <p:spPr>
                <a:xfrm rot="2650796">
                  <a:off x="5270901" y="1511463"/>
                  <a:ext cx="2630816" cy="2630816"/>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32" name="弧形 31"/>
                <p:cNvSpPr/>
                <p:nvPr/>
              </p:nvSpPr>
              <p:spPr>
                <a:xfrm rot="2650796">
                  <a:off x="4891834" y="1056196"/>
                  <a:ext cx="3541350" cy="354135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grpSp>
            <p:nvGrpSpPr>
              <p:cNvPr id="24" name="组合 23"/>
              <p:cNvGrpSpPr/>
              <p:nvPr/>
            </p:nvGrpSpPr>
            <p:grpSpPr>
              <a:xfrm flipH="1">
                <a:off x="4458310" y="2499242"/>
                <a:ext cx="2242621" cy="2242621"/>
                <a:chOff x="4891834" y="1056196"/>
                <a:chExt cx="3541350" cy="3541350"/>
              </a:xfrm>
            </p:grpSpPr>
            <p:sp>
              <p:nvSpPr>
                <p:cNvPr id="25" name="弧形 24"/>
                <p:cNvSpPr/>
                <p:nvPr/>
              </p:nvSpPr>
              <p:spPr>
                <a:xfrm rot="2650796">
                  <a:off x="5594296" y="2122411"/>
                  <a:ext cx="1408920" cy="140892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26" name="弧形 25"/>
                <p:cNvSpPr/>
                <p:nvPr/>
              </p:nvSpPr>
              <p:spPr>
                <a:xfrm rot="2650796">
                  <a:off x="5523938" y="1858690"/>
                  <a:ext cx="1936362" cy="1936362"/>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27" name="弧形 26"/>
                <p:cNvSpPr/>
                <p:nvPr/>
              </p:nvSpPr>
              <p:spPr>
                <a:xfrm rot="2650796">
                  <a:off x="5270901" y="1511463"/>
                  <a:ext cx="2630816" cy="2630816"/>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28" name="弧形 27"/>
                <p:cNvSpPr/>
                <p:nvPr/>
              </p:nvSpPr>
              <p:spPr>
                <a:xfrm rot="2650796">
                  <a:off x="4891834" y="1056196"/>
                  <a:ext cx="3541350" cy="354135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grpSp>
        <p:sp>
          <p:nvSpPr>
            <p:cNvPr id="10" name="任意多边形: 形状 34"/>
            <p:cNvSpPr/>
            <p:nvPr/>
          </p:nvSpPr>
          <p:spPr bwMode="auto">
            <a:xfrm>
              <a:off x="5816286" y="3329784"/>
              <a:ext cx="574501" cy="53150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p>
          </p:txBody>
        </p:sp>
        <p:sp>
          <p:nvSpPr>
            <p:cNvPr id="11" name="任意多边形: 形状 39"/>
            <p:cNvSpPr/>
            <p:nvPr/>
          </p:nvSpPr>
          <p:spPr>
            <a:xfrm>
              <a:off x="3946468" y="2487291"/>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2" name="任意多边形: 形状 41"/>
            <p:cNvSpPr/>
            <p:nvPr/>
          </p:nvSpPr>
          <p:spPr>
            <a:xfrm>
              <a:off x="7796518" y="2440273"/>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任意多边形: 形状 40"/>
            <p:cNvSpPr/>
            <p:nvPr/>
          </p:nvSpPr>
          <p:spPr>
            <a:xfrm>
              <a:off x="3946466" y="4408397"/>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任意多边形: 形状 42"/>
            <p:cNvSpPr/>
            <p:nvPr/>
          </p:nvSpPr>
          <p:spPr>
            <a:xfrm>
              <a:off x="7853439" y="4408397"/>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6" name="矩形 45"/>
          <p:cNvSpPr/>
          <p:nvPr/>
        </p:nvSpPr>
        <p:spPr>
          <a:xfrm>
            <a:off x="8126955" y="2049361"/>
            <a:ext cx="2707296" cy="461665"/>
          </a:xfrm>
          <a:prstGeom prst="rect">
            <a:avLst/>
          </a:prstGeom>
        </p:spPr>
        <p:txBody>
          <a:bodyPr wrap="square">
            <a:spAutoFit/>
            <a:scene3d>
              <a:camera prst="orthographicFront"/>
              <a:lightRig rig="threePt" dir="t"/>
            </a:scene3d>
            <a:sp3d contourW="12700"/>
          </a:bodyPr>
          <a:lstStyle/>
          <a:p>
            <a:pPr algn="ctr"/>
            <a:r>
              <a:rPr lang="zh-CN" altLang="en-US" sz="2400" b="1" dirty="0">
                <a:solidFill>
                  <a:schemeClr val="tx2">
                    <a:lumMod val="50000"/>
                  </a:schemeClr>
                </a:solidFill>
              </a:rPr>
              <a:t>退选课及冲突检测</a:t>
            </a:r>
            <a:endParaRPr lang="zh-CN" altLang="en-US" sz="2400" b="1" dirty="0">
              <a:solidFill>
                <a:schemeClr val="tx2">
                  <a:lumMod val="50000"/>
                </a:schemeClr>
              </a:solidFill>
            </a:endParaRPr>
          </a:p>
        </p:txBody>
      </p:sp>
      <p:sp>
        <p:nvSpPr>
          <p:cNvPr id="49" name="矩形 48"/>
          <p:cNvSpPr/>
          <p:nvPr/>
        </p:nvSpPr>
        <p:spPr>
          <a:xfrm>
            <a:off x="8030785" y="3759399"/>
            <a:ext cx="2241974" cy="461665"/>
          </a:xfrm>
          <a:prstGeom prst="rect">
            <a:avLst/>
          </a:prstGeom>
        </p:spPr>
        <p:txBody>
          <a:bodyPr wrap="square">
            <a:spAutoFit/>
            <a:scene3d>
              <a:camera prst="orthographicFront"/>
              <a:lightRig rig="threePt" dir="t"/>
            </a:scene3d>
            <a:sp3d contourW="12700"/>
          </a:bodyPr>
          <a:lstStyle/>
          <a:p>
            <a:pPr algn="ctr"/>
            <a:r>
              <a:rPr lang="zh-CN" altLang="en-US" sz="2400" b="1" dirty="0">
                <a:solidFill>
                  <a:schemeClr val="tx2">
                    <a:lumMod val="50000"/>
                  </a:schemeClr>
                </a:solidFill>
              </a:rPr>
              <a:t>查看已选课程</a:t>
            </a:r>
            <a:endParaRPr lang="zh-CN" altLang="en-US" sz="2400" b="1" dirty="0">
              <a:solidFill>
                <a:schemeClr val="tx2">
                  <a:lumMod val="50000"/>
                </a:schemeClr>
              </a:solidFill>
            </a:endParaRPr>
          </a:p>
        </p:txBody>
      </p:sp>
      <p:sp>
        <p:nvSpPr>
          <p:cNvPr id="52" name="矩形 51"/>
          <p:cNvSpPr/>
          <p:nvPr/>
        </p:nvSpPr>
        <p:spPr>
          <a:xfrm>
            <a:off x="1609678" y="1972979"/>
            <a:ext cx="2241974" cy="497316"/>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b="1" dirty="0" smtClean="0">
                <a:solidFill>
                  <a:schemeClr val="tx2">
                    <a:lumMod val="50000"/>
                  </a:schemeClr>
                </a:solidFill>
              </a:rPr>
              <a:t>关键字搜索</a:t>
            </a:r>
            <a:endParaRPr lang="zh-CN" altLang="en-US" sz="2400" b="1" dirty="0">
              <a:solidFill>
                <a:schemeClr val="tx2">
                  <a:lumMod val="50000"/>
                </a:schemeClr>
              </a:solidFill>
            </a:endParaRPr>
          </a:p>
        </p:txBody>
      </p:sp>
      <p:sp>
        <p:nvSpPr>
          <p:cNvPr id="55" name="矩形 54"/>
          <p:cNvSpPr/>
          <p:nvPr/>
        </p:nvSpPr>
        <p:spPr>
          <a:xfrm>
            <a:off x="1609678" y="3679801"/>
            <a:ext cx="2241974" cy="497316"/>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b="1" dirty="0" smtClean="0">
                <a:solidFill>
                  <a:schemeClr val="tx2">
                    <a:lumMod val="50000"/>
                  </a:schemeClr>
                </a:solidFill>
              </a:rPr>
              <a:t>模糊搜索</a:t>
            </a:r>
            <a:endParaRPr lang="zh-CN" altLang="en-US" sz="2400" b="1" dirty="0">
              <a:solidFill>
                <a:schemeClr val="tx2">
                  <a:lumMod val="50000"/>
                </a:schemeClr>
              </a:solidFill>
            </a:endParaRPr>
          </a:p>
        </p:txBody>
      </p:sp>
      <p:sp>
        <p:nvSpPr>
          <p:cNvPr id="43" name="文本框 42"/>
          <p:cNvSpPr txBox="1"/>
          <p:nvPr/>
        </p:nvSpPr>
        <p:spPr>
          <a:xfrm>
            <a:off x="5285521" y="354939"/>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功能模块</a:t>
            </a:r>
            <a:endParaRPr lang="zh-CN" altLang="en-US" sz="2800" b="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489050" y="2011129"/>
            <a:ext cx="2727537" cy="33845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通过</a:t>
            </a:r>
            <a:r>
              <a:rPr lang="zh-CN" altLang="en-US" sz="2000" b="1" dirty="0">
                <a:solidFill>
                  <a:schemeClr val="bg1"/>
                </a:solidFill>
              </a:rPr>
              <a:t>选择一系列关键字，可以查询到相关课程，点击“</a:t>
            </a:r>
            <a:r>
              <a:rPr lang="en-US" altLang="zh-CN" sz="2000" b="1" dirty="0">
                <a:solidFill>
                  <a:schemeClr val="bg1"/>
                </a:solidFill>
              </a:rPr>
              <a:t>x”</a:t>
            </a:r>
            <a:r>
              <a:rPr lang="zh-CN" altLang="en-US" sz="2000" b="1" dirty="0">
                <a:solidFill>
                  <a:schemeClr val="bg1"/>
                </a:solidFill>
              </a:rPr>
              <a:t>可以取消已选的关键字，出现的课程信息也会相应的变化</a:t>
            </a:r>
            <a:r>
              <a:rPr lang="zh-CN" altLang="en-US" sz="2000" b="1" dirty="0" smtClean="0">
                <a:solidFill>
                  <a:schemeClr val="bg1"/>
                </a:solidFill>
              </a:rPr>
              <a:t>。</a:t>
            </a:r>
            <a:endParaRPr lang="en-US" altLang="zh-CN" sz="2000" b="1" dirty="0" smtClean="0">
              <a:solidFill>
                <a:schemeClr val="bg1"/>
              </a:solidFill>
            </a:endParaRPr>
          </a:p>
          <a:p>
            <a:pPr algn="just">
              <a:lnSpc>
                <a:spcPct val="120000"/>
              </a:lnSpc>
            </a:pPr>
            <a:r>
              <a:rPr lang="en-US" altLang="zh-CN" sz="2000" b="1" dirty="0">
                <a:solidFill>
                  <a:schemeClr val="bg1"/>
                </a:solidFill>
              </a:rPr>
              <a:t>	</a:t>
            </a:r>
            <a:r>
              <a:rPr lang="zh-CN" altLang="en-US" sz="2000" b="1" dirty="0" smtClean="0">
                <a:solidFill>
                  <a:schemeClr val="bg1"/>
                </a:solidFill>
              </a:rPr>
              <a:t>学生</a:t>
            </a:r>
            <a:r>
              <a:rPr lang="zh-CN" altLang="en-US" sz="2000" b="1" dirty="0">
                <a:solidFill>
                  <a:schemeClr val="bg1"/>
                </a:solidFill>
              </a:rPr>
              <a:t>选择点击选课的相关信息即可筛选出可选的课程。</a:t>
            </a:r>
            <a:endParaRPr lang="zh-CN" altLang="en-US" sz="2000" b="1" dirty="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5105986" y="354939"/>
            <a:ext cx="1980029"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关键字搜索</a:t>
            </a:r>
            <a:endParaRPr lang="zh-CN" altLang="en-US" sz="2800" b="1" dirty="0">
              <a:solidFill>
                <a:schemeClr val="tx1">
                  <a:lumMod val="85000"/>
                  <a:lumOff val="15000"/>
                </a:schemeClr>
              </a:solidFill>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262" r="4542"/>
          <a:stretch>
            <a:fillRect/>
          </a:stretch>
        </p:blipFill>
        <p:spPr>
          <a:xfrm>
            <a:off x="874713" y="1411503"/>
            <a:ext cx="7229475" cy="4642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539400" y="1666844"/>
            <a:ext cx="2727537" cy="3753848"/>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在</a:t>
            </a:r>
            <a:r>
              <a:rPr lang="zh-CN" altLang="en-US" sz="2000" b="1" dirty="0">
                <a:solidFill>
                  <a:schemeClr val="bg1"/>
                </a:solidFill>
              </a:rPr>
              <a:t>搜索框中，当用户输入课程关键词，点击搜索按钮之后，系统课程信息数据库中匹配关键词信息，按照匹配程度按顺序排列匹配课程，如果没有搜索到匹配的课程信息，则系统根据一定的算法为用户推荐</a:t>
            </a:r>
            <a:r>
              <a:rPr lang="zh-CN" altLang="en-US" sz="2000" b="1" dirty="0" smtClean="0">
                <a:solidFill>
                  <a:schemeClr val="bg1"/>
                </a:solidFill>
              </a:rPr>
              <a:t>课程。</a:t>
            </a:r>
            <a:endParaRPr lang="zh-CN" altLang="en-US" sz="2000" b="1" dirty="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5285521" y="354939"/>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模糊</a:t>
            </a:r>
            <a:r>
              <a:rPr lang="zh-CN" altLang="en-US" sz="2800" b="1" dirty="0" smtClean="0">
                <a:solidFill>
                  <a:schemeClr val="tx1">
                    <a:lumMod val="85000"/>
                    <a:lumOff val="15000"/>
                  </a:schemeClr>
                </a:solidFill>
              </a:rPr>
              <a:t>搜索</a:t>
            </a:r>
            <a:endParaRPr lang="zh-CN" altLang="en-US" sz="2800" b="1" dirty="0">
              <a:solidFill>
                <a:schemeClr val="tx1">
                  <a:lumMod val="85000"/>
                  <a:lumOff val="1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250" y="1483977"/>
            <a:ext cx="7303638" cy="225577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49" y="4117745"/>
            <a:ext cx="7303643" cy="14886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489050" y="2011129"/>
            <a:ext cx="2727537" cy="341632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固定课程由学校分配不可更改。学生可自由选择选修课程，在容量允许且无课程冲突的情况下显示选课成功，可在已选课程区域查看。若课程时间冲突或条件不符合，则提示选课失败。</a:t>
            </a:r>
            <a:endParaRPr lang="en-US" altLang="zh-CN" sz="2000" b="1" dirty="0" smtClean="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4567376" y="354939"/>
            <a:ext cx="3057247"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退</a:t>
            </a:r>
            <a:r>
              <a:rPr lang="zh-CN" altLang="en-US" sz="2800" b="1" dirty="0" smtClean="0">
                <a:solidFill>
                  <a:schemeClr val="tx1">
                    <a:lumMod val="85000"/>
                    <a:lumOff val="15000"/>
                  </a:schemeClr>
                </a:solidFill>
              </a:rPr>
              <a:t>选课及冲突检测</a:t>
            </a:r>
            <a:endParaRPr lang="zh-CN" altLang="en-US" sz="2800" b="1" dirty="0">
              <a:solidFill>
                <a:schemeClr val="tx1">
                  <a:lumMod val="85000"/>
                  <a:lumOff val="15000"/>
                </a:schemeClr>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929" y="1560018"/>
            <a:ext cx="3742667" cy="199762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793" y="1560010"/>
            <a:ext cx="3161069" cy="1997620"/>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l="5156" t="11874" b="39634"/>
          <a:stretch>
            <a:fillRect/>
          </a:stretch>
        </p:blipFill>
        <p:spPr>
          <a:xfrm>
            <a:off x="4874733" y="3738329"/>
            <a:ext cx="3163249" cy="862245"/>
          </a:xfrm>
          <a:prstGeom prst="rect">
            <a:avLst/>
          </a:prstGeom>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6641" t="5378" r="6130" b="45903"/>
          <a:stretch>
            <a:fillRect/>
          </a:stretch>
        </p:blipFill>
        <p:spPr>
          <a:xfrm>
            <a:off x="4866793" y="4837899"/>
            <a:ext cx="3161069" cy="867457"/>
          </a:xfrm>
          <a:prstGeom prst="rect">
            <a:avLst/>
          </a:prstGeom>
        </p:spPr>
      </p:pic>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l="2876" r="4016"/>
          <a:stretch>
            <a:fillRect/>
          </a:stretch>
        </p:blipFill>
        <p:spPr>
          <a:xfrm>
            <a:off x="830929" y="3738330"/>
            <a:ext cx="3742667" cy="19670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489050" y="2011129"/>
            <a:ext cx="2727537" cy="33845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点击侧边栏“选课信息”，可以查看已选课程（根据空余周数显示不同颜色）。</a:t>
            </a:r>
            <a:endParaRPr lang="en-US" altLang="zh-CN" sz="2000" b="1" dirty="0">
              <a:solidFill>
                <a:schemeClr val="bg1"/>
              </a:solidFill>
            </a:endParaRPr>
          </a:p>
          <a:p>
            <a:pPr algn="just">
              <a:lnSpc>
                <a:spcPct val="120000"/>
              </a:lnSpc>
            </a:pPr>
            <a:r>
              <a:rPr lang="en-US" altLang="zh-CN" sz="2000" b="1" dirty="0" smtClean="0">
                <a:solidFill>
                  <a:schemeClr val="bg1"/>
                </a:solidFill>
              </a:rPr>
              <a:t>	 </a:t>
            </a:r>
            <a:r>
              <a:rPr lang="zh-CN" altLang="en-US" sz="2000" b="1" dirty="0" smtClean="0">
                <a:solidFill>
                  <a:schemeClr val="bg1"/>
                </a:solidFill>
              </a:rPr>
              <a:t>下方显示已选课程，其中学校安排的必修课程无法退选，学生自主选择的选修课可在此页面退选。</a:t>
            </a:r>
            <a:endParaRPr lang="zh-CN" altLang="en-US" sz="2000" b="1" dirty="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4926450" y="354939"/>
            <a:ext cx="233910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查看已选课程</a:t>
            </a:r>
            <a:endParaRPr lang="zh-CN" altLang="en-US" sz="2800" b="1" dirty="0">
              <a:solidFill>
                <a:schemeClr val="tx1">
                  <a:lumMod val="85000"/>
                  <a:lumOff val="15000"/>
                </a:schemeClr>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289" y="1398940"/>
            <a:ext cx="7069136" cy="46088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635" y="0"/>
            <a:ext cx="12253595" cy="767461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407535" y="445135"/>
            <a:ext cx="2493010" cy="646430"/>
          </a:xfrm>
          <a:prstGeom prst="rect">
            <a:avLst/>
          </a:prstGeom>
          <a:noFill/>
        </p:spPr>
        <p:txBody>
          <a:bodyPr wrap="none" rtlCol="0">
            <a:spAutoFit/>
            <a:scene3d>
              <a:camera prst="orthographicFront"/>
              <a:lightRig rig="threePt" dir="t"/>
            </a:scene3d>
            <a:sp3d contourW="12700"/>
          </a:bodyPr>
          <a:lstStyle/>
          <a:p>
            <a:pPr algn="ctr"/>
            <a:r>
              <a:rPr lang="zh-CN" altLang="en-US" sz="3600" b="1" dirty="0" smtClean="0">
                <a:solidFill>
                  <a:schemeClr val="bg1"/>
                </a:solidFill>
              </a:rPr>
              <a:t>选课子系统</a:t>
            </a:r>
            <a:endParaRPr lang="zh-CN" altLang="en-US" sz="3600" b="1" dirty="0">
              <a:solidFill>
                <a:schemeClr val="bg1"/>
              </a:solidFill>
            </a:endParaRPr>
          </a:p>
        </p:txBody>
      </p:sp>
      <p:grpSp>
        <p:nvGrpSpPr>
          <p:cNvPr id="138" name="Group138"/>
          <p:cNvGrpSpPr/>
          <p:nvPr/>
        </p:nvGrpSpPr>
        <p:grpSpPr>
          <a:xfrm>
            <a:off x="2746376" y="1231622"/>
            <a:ext cx="6808612" cy="4979035"/>
            <a:chOff x="1222376" y="1231622"/>
            <a:chExt cx="6808612" cy="4979035"/>
          </a:xfrm>
        </p:grpSpPr>
        <p:sp>
          <p:nvSpPr>
            <p:cNvPr id="139" name="Text 139"/>
            <p:cNvSpPr txBox="1"/>
            <p:nvPr/>
          </p:nvSpPr>
          <p:spPr>
            <a:xfrm>
              <a:off x="1222376" y="2071924"/>
              <a:ext cx="1520000" cy="776697"/>
            </a:xfrm>
            <a:prstGeom prst="rect">
              <a:avLst/>
            </a:prstGeom>
            <a:noFill/>
          </p:spPr>
          <p:txBody>
            <a:bodyPr wrap="square" lIns="0" tIns="0" rIns="0" bIns="0" rtlCol="0" anchor="ctr"/>
            <a:p>
              <a:pPr algn="l">
                <a:lnSpc>
                  <a:spcPct val="100000"/>
                </a:lnSpc>
              </a:pPr>
              <a:endParaRPr sz="835">
                <a:solidFill>
                  <a:srgbClr val="454545"/>
                </a:solidFill>
                <a:latin typeface="Arial" panose="020B0604020202090204"/>
              </a:endParaRPr>
            </a:p>
          </p:txBody>
        </p:sp>
        <p:sp>
          <p:nvSpPr>
            <p:cNvPr id="105" name="任意多边形 104"/>
            <p:cNvSpPr/>
            <p:nvPr/>
          </p:nvSpPr>
          <p:spPr>
            <a:xfrm>
              <a:off x="1229976" y="2841040"/>
              <a:ext cx="1915200" cy="7600"/>
            </a:xfrm>
            <a:custGeom>
              <a:avLst/>
              <a:gdLst/>
              <a:ahLst/>
              <a:cxnLst/>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0" name="Text 140"/>
            <p:cNvSpPr txBox="1"/>
            <p:nvPr/>
          </p:nvSpPr>
          <p:spPr>
            <a:xfrm>
              <a:off x="1229976" y="3472391"/>
              <a:ext cx="1520000" cy="776697"/>
            </a:xfrm>
            <a:prstGeom prst="rect">
              <a:avLst/>
            </a:prstGeom>
            <a:noFill/>
          </p:spPr>
          <p:txBody>
            <a:bodyPr wrap="square" lIns="0" tIns="0" rIns="0" bIns="0" rtlCol="0" anchor="ctr"/>
            <a:p>
              <a:pPr algn="l">
                <a:lnSpc>
                  <a:spcPct val="100000"/>
                </a:lnSpc>
              </a:pPr>
              <a:endParaRPr sz="835">
                <a:solidFill>
                  <a:srgbClr val="454545"/>
                </a:solidFill>
                <a:latin typeface="Arial" panose="020B0604020202090204"/>
              </a:endParaRPr>
            </a:p>
          </p:txBody>
        </p:sp>
        <p:sp>
          <p:nvSpPr>
            <p:cNvPr id="107" name="任意多边形 106"/>
            <p:cNvSpPr/>
            <p:nvPr/>
          </p:nvSpPr>
          <p:spPr>
            <a:xfrm>
              <a:off x="1237576" y="4241507"/>
              <a:ext cx="1915200" cy="7600"/>
            </a:xfrm>
            <a:custGeom>
              <a:avLst/>
              <a:gdLst/>
              <a:ahLst/>
              <a:cxnLst/>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1" name="Text 141"/>
            <p:cNvSpPr txBox="1"/>
            <p:nvPr/>
          </p:nvSpPr>
          <p:spPr>
            <a:xfrm>
              <a:off x="1237576" y="4880473"/>
              <a:ext cx="1520000" cy="776697"/>
            </a:xfrm>
            <a:prstGeom prst="rect">
              <a:avLst/>
            </a:prstGeom>
            <a:noFill/>
          </p:spPr>
          <p:txBody>
            <a:bodyPr wrap="square" lIns="0" tIns="0" rIns="0" bIns="0" rtlCol="0" anchor="ctr"/>
            <a:p>
              <a:pPr algn="l">
                <a:lnSpc>
                  <a:spcPct val="100000"/>
                </a:lnSpc>
              </a:pPr>
              <a:endParaRPr sz="835">
                <a:solidFill>
                  <a:srgbClr val="454545"/>
                </a:solidFill>
                <a:latin typeface="Arial" panose="020B0604020202090204"/>
              </a:endParaRPr>
            </a:p>
          </p:txBody>
        </p:sp>
        <p:sp>
          <p:nvSpPr>
            <p:cNvPr id="109" name="任意多边形 108"/>
            <p:cNvSpPr/>
            <p:nvPr/>
          </p:nvSpPr>
          <p:spPr>
            <a:xfrm>
              <a:off x="1245176" y="5649589"/>
              <a:ext cx="1915200" cy="7600"/>
            </a:xfrm>
            <a:custGeom>
              <a:avLst/>
              <a:gdLst/>
              <a:ahLst/>
              <a:cxnLst/>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2" name="Text 142"/>
            <p:cNvSpPr txBox="1"/>
            <p:nvPr/>
          </p:nvSpPr>
          <p:spPr>
            <a:xfrm>
              <a:off x="6495291" y="1376256"/>
              <a:ext cx="1520000" cy="776697"/>
            </a:xfrm>
            <a:prstGeom prst="rect">
              <a:avLst/>
            </a:prstGeom>
            <a:noFill/>
          </p:spPr>
          <p:txBody>
            <a:bodyPr wrap="square" lIns="0" tIns="0" rIns="0" bIns="0" rtlCol="0" anchor="t"/>
            <a:p>
              <a:pPr algn="r">
                <a:lnSpc>
                  <a:spcPct val="100000"/>
                </a:lnSpc>
              </a:pPr>
              <a:r>
                <a:rPr sz="835">
                  <a:solidFill>
                    <a:srgbClr val="454545"/>
                  </a:solidFill>
                  <a:latin typeface="Arial" panose="020B0604020202090204"/>
                </a:rPr>
                <a:t>.</a:t>
              </a:r>
              <a:endParaRPr sz="835">
                <a:solidFill>
                  <a:srgbClr val="454545"/>
                </a:solidFill>
                <a:latin typeface="Arial" panose="020B0604020202090204"/>
              </a:endParaRPr>
            </a:p>
          </p:txBody>
        </p:sp>
        <p:sp>
          <p:nvSpPr>
            <p:cNvPr id="111" name="任意多边形 110"/>
            <p:cNvSpPr/>
            <p:nvPr/>
          </p:nvSpPr>
          <p:spPr>
            <a:xfrm>
              <a:off x="6100588" y="2144697"/>
              <a:ext cx="1915200" cy="7600"/>
            </a:xfrm>
            <a:custGeom>
              <a:avLst/>
              <a:gdLst/>
              <a:ahLst/>
              <a:cxnLst/>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3" name="Text 143"/>
            <p:cNvSpPr txBox="1"/>
            <p:nvPr/>
          </p:nvSpPr>
          <p:spPr>
            <a:xfrm>
              <a:off x="6495291" y="2816729"/>
              <a:ext cx="1520000" cy="776697"/>
            </a:xfrm>
            <a:prstGeom prst="rect">
              <a:avLst/>
            </a:prstGeom>
            <a:noFill/>
          </p:spPr>
          <p:txBody>
            <a:bodyPr wrap="square" lIns="0" tIns="0" rIns="0" bIns="0" rtlCol="0" anchor="t"/>
            <a:p>
              <a:pPr algn="r">
                <a:lnSpc>
                  <a:spcPct val="100000"/>
                </a:lnSpc>
              </a:pPr>
              <a:r>
                <a:rPr sz="835">
                  <a:solidFill>
                    <a:srgbClr val="454545"/>
                  </a:solidFill>
                  <a:latin typeface="Arial" panose="020B0604020202090204"/>
                </a:rPr>
                <a:t>.</a:t>
              </a:r>
              <a:endParaRPr sz="835">
                <a:solidFill>
                  <a:srgbClr val="454545"/>
                </a:solidFill>
                <a:latin typeface="Arial" panose="020B0604020202090204"/>
              </a:endParaRPr>
            </a:p>
          </p:txBody>
        </p:sp>
        <p:sp>
          <p:nvSpPr>
            <p:cNvPr id="113" name="任意多边形 112"/>
            <p:cNvSpPr/>
            <p:nvPr/>
          </p:nvSpPr>
          <p:spPr>
            <a:xfrm>
              <a:off x="6108188" y="3545165"/>
              <a:ext cx="1915200" cy="7600"/>
            </a:xfrm>
            <a:custGeom>
              <a:avLst/>
              <a:gdLst/>
              <a:ahLst/>
              <a:cxnLst/>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4" name="Text 144"/>
            <p:cNvSpPr txBox="1"/>
            <p:nvPr/>
          </p:nvSpPr>
          <p:spPr>
            <a:xfrm>
              <a:off x="6510988" y="4198768"/>
              <a:ext cx="1520000" cy="776697"/>
            </a:xfrm>
            <a:prstGeom prst="rect">
              <a:avLst/>
            </a:prstGeom>
            <a:noFill/>
          </p:spPr>
          <p:txBody>
            <a:bodyPr wrap="square" lIns="0" tIns="0" rIns="0" bIns="0" rtlCol="0" anchor="t"/>
            <a:p>
              <a:pPr algn="r">
                <a:lnSpc>
                  <a:spcPct val="100000"/>
                </a:lnSpc>
              </a:pPr>
              <a:endParaRPr sz="835">
                <a:solidFill>
                  <a:srgbClr val="454545"/>
                </a:solidFill>
                <a:latin typeface="Arial" panose="020B0604020202090204"/>
              </a:endParaRPr>
            </a:p>
          </p:txBody>
        </p:sp>
        <p:sp>
          <p:nvSpPr>
            <p:cNvPr id="115" name="任意多边形 114"/>
            <p:cNvSpPr/>
            <p:nvPr/>
          </p:nvSpPr>
          <p:spPr>
            <a:xfrm>
              <a:off x="6115788" y="4953247"/>
              <a:ext cx="1915200" cy="7600"/>
            </a:xfrm>
            <a:custGeom>
              <a:avLst/>
              <a:gdLst/>
              <a:ahLst/>
              <a:cxnLst/>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17" name="任意多边形 116"/>
            <p:cNvSpPr/>
            <p:nvPr/>
          </p:nvSpPr>
          <p:spPr>
            <a:xfrm flipH="1">
              <a:off x="4630421" y="1231622"/>
              <a:ext cx="76200" cy="4979035"/>
            </a:xfrm>
            <a:custGeom>
              <a:avLst/>
              <a:gdLst/>
              <a:ahLst/>
              <a:cxnLst/>
              <a:pathLst>
                <a:path w="7600" h="4993200" fill="none">
                  <a:moveTo>
                    <a:pt x="0" y="4993200"/>
                  </a:moveTo>
                  <a:lnTo>
                    <a:pt x="0" y="0"/>
                  </a:lnTo>
                </a:path>
              </a:pathLst>
            </a:custGeom>
            <a:ln w="22225" cmpd="sng">
              <a:solidFill>
                <a:schemeClr val="bg1"/>
              </a:solidFill>
              <a:tailEnd type="oval" w="med" len="med"/>
            </a:ln>
          </p:spPr>
          <p:style>
            <a:lnRef idx="1">
              <a:schemeClr val="dk1"/>
            </a:lnRef>
            <a:fillRef idx="0">
              <a:schemeClr val="dk1"/>
            </a:fillRef>
            <a:effectRef idx="0">
              <a:schemeClr val="dk1"/>
            </a:effectRef>
            <a:fontRef idx="minor">
              <a:schemeClr val="tx1"/>
            </a:fontRef>
          </p:style>
        </p:sp>
        <p:grpSp>
          <p:nvGrpSpPr>
            <p:cNvPr id="119" name="组合 118"/>
            <p:cNvGrpSpPr/>
            <p:nvPr/>
          </p:nvGrpSpPr>
          <p:grpSpPr>
            <a:xfrm>
              <a:off x="3154258" y="2147350"/>
              <a:ext cx="1476300" cy="693667"/>
              <a:chOff x="3154258" y="2147350"/>
              <a:chExt cx="1476300" cy="693667"/>
            </a:xfrm>
          </p:grpSpPr>
          <p:sp>
            <p:nvSpPr>
              <p:cNvPr id="120" name="任意多边形 119"/>
              <p:cNvSpPr/>
              <p:nvPr/>
            </p:nvSpPr>
            <p:spPr>
              <a:xfrm>
                <a:off x="3154258" y="2185344"/>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EA2B5E"/>
              </a:solidFill>
              <a:ln w="7600" cap="flat">
                <a:solidFill>
                  <a:srgbClr val="EA2B5E"/>
                </a:solidFill>
                <a:bevel/>
              </a:ln>
            </p:spPr>
            <p:txBody>
              <a:bodyPr wrap="square" lIns="0" tIns="0" rIns="0" bIns="0" rtlCol="0" anchor="ctr"/>
              <a:p>
                <a:pPr algn="ctr">
                  <a:lnSpc>
                    <a:spcPct val="100000"/>
                  </a:lnSpc>
                </a:pPr>
                <a:r>
                  <a:rPr lang="zh-CN" sz="1215">
                    <a:solidFill>
                      <a:srgbClr val="FFFFFF"/>
                    </a:solidFill>
                    <a:latin typeface="Arial" panose="020B0604020202090204"/>
                  </a:rPr>
                  <a:t>关键字查询</a:t>
                </a:r>
                <a:endParaRPr lang="zh-CN" sz="1215">
                  <a:solidFill>
                    <a:srgbClr val="FFFFFF"/>
                  </a:solidFill>
                  <a:latin typeface="Arial" panose="020B0604020202090204"/>
                </a:endParaRPr>
              </a:p>
            </p:txBody>
          </p:sp>
          <p:sp>
            <p:nvSpPr>
              <p:cNvPr id="121" name="任意多边形 120"/>
              <p:cNvSpPr/>
              <p:nvPr/>
            </p:nvSpPr>
            <p:spPr>
              <a:xfrm>
                <a:off x="3747058" y="2147350"/>
                <a:ext cx="883500" cy="332313"/>
              </a:xfrm>
              <a:custGeom>
                <a:avLst/>
                <a:gdLst/>
                <a:ahLst/>
                <a:cxnLst/>
                <a:pathLst>
                  <a:path w="883500" h="332313" fill="none">
                    <a:moveTo>
                      <a:pt x="0" y="1558"/>
                    </a:moveTo>
                    <a:cubicBezTo>
                      <a:pt x="0" y="1558"/>
                      <a:pt x="509911" y="0"/>
                      <a:pt x="504721" y="0"/>
                    </a:cubicBezTo>
                    <a:cubicBezTo>
                      <a:pt x="499532" y="0"/>
                      <a:pt x="883500" y="332313"/>
                      <a:pt x="883500" y="332313"/>
                    </a:cubicBezTo>
                  </a:path>
                </a:pathLst>
              </a:custGeom>
              <a:solidFill>
                <a:srgbClr val="EA2B5E"/>
              </a:solidFill>
              <a:ln w="17733" cap="flat">
                <a:solidFill>
                  <a:srgbClr val="EA2B5E"/>
                </a:solidFill>
                <a:bevel/>
                <a:headEnd type="oval" w="med" len="med"/>
              </a:ln>
            </p:spPr>
          </p:sp>
        </p:grpSp>
        <p:grpSp>
          <p:nvGrpSpPr>
            <p:cNvPr id="122" name="组合 121"/>
            <p:cNvGrpSpPr/>
            <p:nvPr/>
          </p:nvGrpSpPr>
          <p:grpSpPr>
            <a:xfrm>
              <a:off x="3154258" y="3555428"/>
              <a:ext cx="1476300" cy="693675"/>
              <a:chOff x="3154258" y="3555428"/>
              <a:chExt cx="1476300" cy="693675"/>
            </a:xfrm>
          </p:grpSpPr>
          <p:sp>
            <p:nvSpPr>
              <p:cNvPr id="123" name="任意多边形 122"/>
              <p:cNvSpPr/>
              <p:nvPr/>
            </p:nvSpPr>
            <p:spPr>
              <a:xfrm>
                <a:off x="3154258" y="3593431"/>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EBB308"/>
              </a:solidFill>
              <a:ln w="7600" cap="flat">
                <a:solidFill>
                  <a:srgbClr val="F2B614"/>
                </a:solidFill>
                <a:bevel/>
              </a:ln>
            </p:spPr>
            <p:txBody>
              <a:bodyPr wrap="square" lIns="0" tIns="0" rIns="0" bIns="0" rtlCol="0" anchor="ctr"/>
              <a:p>
                <a:pPr algn="ctr">
                  <a:lnSpc>
                    <a:spcPct val="100000"/>
                  </a:lnSpc>
                </a:pPr>
                <a:r>
                  <a:rPr lang="zh-CN" sz="1215">
                    <a:solidFill>
                      <a:srgbClr val="FFFFFF"/>
                    </a:solidFill>
                    <a:latin typeface="Arial" panose="020B0604020202090204"/>
                  </a:rPr>
                  <a:t>模糊查询</a:t>
                </a:r>
                <a:endParaRPr lang="zh-CN" sz="1215">
                  <a:solidFill>
                    <a:srgbClr val="FFFFFF"/>
                  </a:solidFill>
                  <a:latin typeface="Arial" panose="020B0604020202090204"/>
                </a:endParaRPr>
              </a:p>
            </p:txBody>
          </p:sp>
          <p:sp>
            <p:nvSpPr>
              <p:cNvPr id="124" name="任意多边形 123"/>
              <p:cNvSpPr/>
              <p:nvPr/>
            </p:nvSpPr>
            <p:spPr>
              <a:xfrm>
                <a:off x="3747058" y="3555428"/>
                <a:ext cx="883500" cy="332313"/>
              </a:xfrm>
              <a:custGeom>
                <a:avLst/>
                <a:gdLst/>
                <a:ahLst/>
                <a:cxnLst/>
                <a:pathLst>
                  <a:path w="883500" h="332313" fill="none">
                    <a:moveTo>
                      <a:pt x="0" y="1558"/>
                    </a:moveTo>
                    <a:cubicBezTo>
                      <a:pt x="0" y="1558"/>
                      <a:pt x="509911" y="0"/>
                      <a:pt x="504721" y="0"/>
                    </a:cubicBezTo>
                    <a:cubicBezTo>
                      <a:pt x="499532" y="0"/>
                      <a:pt x="883500" y="332313"/>
                      <a:pt x="883500" y="332313"/>
                    </a:cubicBezTo>
                  </a:path>
                </a:pathLst>
              </a:custGeom>
              <a:solidFill>
                <a:srgbClr val="EBB308"/>
              </a:solidFill>
              <a:ln w="17733" cap="flat">
                <a:solidFill>
                  <a:srgbClr val="F2B614"/>
                </a:solidFill>
                <a:bevel/>
                <a:headEnd type="oval" w="med" len="med"/>
              </a:ln>
            </p:spPr>
          </p:sp>
        </p:grpSp>
        <p:grpSp>
          <p:nvGrpSpPr>
            <p:cNvPr id="125" name="组合 124"/>
            <p:cNvGrpSpPr/>
            <p:nvPr/>
          </p:nvGrpSpPr>
          <p:grpSpPr>
            <a:xfrm>
              <a:off x="3154258" y="4947627"/>
              <a:ext cx="1476300" cy="701275"/>
              <a:chOff x="3154258" y="4947627"/>
              <a:chExt cx="1476300" cy="701275"/>
            </a:xfrm>
          </p:grpSpPr>
          <p:sp>
            <p:nvSpPr>
              <p:cNvPr id="126" name="任意多边形 125"/>
              <p:cNvSpPr/>
              <p:nvPr/>
            </p:nvSpPr>
            <p:spPr>
              <a:xfrm>
                <a:off x="3154258" y="4993229"/>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08AC7F"/>
              </a:solidFill>
              <a:ln w="7600" cap="flat">
                <a:solidFill>
                  <a:srgbClr val="11AC82"/>
                </a:solidFill>
                <a:bevel/>
              </a:ln>
            </p:spPr>
            <p:txBody>
              <a:bodyPr wrap="square" lIns="0" tIns="0" rIns="0" bIns="0" rtlCol="0" anchor="ctr"/>
              <a:p>
                <a:pPr algn="ctr">
                  <a:lnSpc>
                    <a:spcPct val="100000"/>
                  </a:lnSpc>
                </a:pPr>
                <a:r>
                  <a:rPr lang="zh-CN" sz="1215">
                    <a:solidFill>
                      <a:srgbClr val="FFFFFF"/>
                    </a:solidFill>
                    <a:latin typeface="Arial" panose="020B0604020202090204"/>
                  </a:rPr>
                  <a:t>退选课与冲突检测</a:t>
                </a:r>
                <a:endParaRPr lang="zh-CN" sz="1215">
                  <a:solidFill>
                    <a:srgbClr val="FFFFFF"/>
                  </a:solidFill>
                  <a:latin typeface="Arial" panose="020B0604020202090204"/>
                </a:endParaRPr>
              </a:p>
            </p:txBody>
          </p:sp>
          <p:sp>
            <p:nvSpPr>
              <p:cNvPr id="127" name="任意多边形 126"/>
              <p:cNvSpPr/>
              <p:nvPr/>
            </p:nvSpPr>
            <p:spPr>
              <a:xfrm>
                <a:off x="3747058" y="4947627"/>
                <a:ext cx="883500" cy="332313"/>
              </a:xfrm>
              <a:custGeom>
                <a:avLst/>
                <a:gdLst/>
                <a:ahLst/>
                <a:cxnLst/>
                <a:pathLst>
                  <a:path w="883500" h="332313" fill="none">
                    <a:moveTo>
                      <a:pt x="0" y="1558"/>
                    </a:moveTo>
                    <a:cubicBezTo>
                      <a:pt x="0" y="1558"/>
                      <a:pt x="509911" y="0"/>
                      <a:pt x="504721" y="0"/>
                    </a:cubicBezTo>
                    <a:cubicBezTo>
                      <a:pt x="499532" y="0"/>
                      <a:pt x="883500" y="332313"/>
                      <a:pt x="883500" y="332313"/>
                    </a:cubicBezTo>
                  </a:path>
                </a:pathLst>
              </a:custGeom>
              <a:solidFill>
                <a:srgbClr val="08AC7F"/>
              </a:solidFill>
              <a:ln w="17733" cap="flat">
                <a:solidFill>
                  <a:srgbClr val="11AC82"/>
                </a:solidFill>
                <a:bevel/>
                <a:headEnd type="oval" w="med" len="med"/>
              </a:ln>
            </p:spPr>
          </p:sp>
        </p:grpSp>
        <p:grpSp>
          <p:nvGrpSpPr>
            <p:cNvPr id="128" name="组合 127"/>
            <p:cNvGrpSpPr/>
            <p:nvPr/>
          </p:nvGrpSpPr>
          <p:grpSpPr>
            <a:xfrm>
              <a:off x="4630558" y="4259576"/>
              <a:ext cx="1476300" cy="701275"/>
              <a:chOff x="4630558" y="4259576"/>
              <a:chExt cx="1476300" cy="701275"/>
            </a:xfrm>
          </p:grpSpPr>
          <p:sp>
            <p:nvSpPr>
              <p:cNvPr id="129" name="任意多边形 128"/>
              <p:cNvSpPr/>
              <p:nvPr/>
            </p:nvSpPr>
            <p:spPr>
              <a:xfrm flipH="1">
                <a:off x="4921258" y="4305178"/>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31C2EA"/>
              </a:solidFill>
              <a:ln w="7600" cap="flat">
                <a:solidFill>
                  <a:srgbClr val="37C1E9"/>
                </a:solidFill>
                <a:bevel/>
              </a:ln>
            </p:spPr>
            <p:txBody>
              <a:bodyPr wrap="square" lIns="0" tIns="0" rIns="0" bIns="0" rtlCol="0" anchor="ctr"/>
              <a:p>
                <a:pPr algn="ctr">
                  <a:lnSpc>
                    <a:spcPct val="100000"/>
                  </a:lnSpc>
                </a:pPr>
                <a:r>
                  <a:rPr lang="zh-CN" sz="1215">
                    <a:solidFill>
                      <a:srgbClr val="FFFFFF"/>
                    </a:solidFill>
                    <a:latin typeface="Arial" panose="020B0604020202090204"/>
                  </a:rPr>
                  <a:t>选上</a:t>
                </a:r>
                <a:r>
                  <a:rPr lang="en-US" altLang="zh-CN" sz="1215">
                    <a:solidFill>
                      <a:srgbClr val="FFFFFF"/>
                    </a:solidFill>
                    <a:latin typeface="Arial" panose="020B0604020202090204"/>
                  </a:rPr>
                  <a:t>java</a:t>
                </a:r>
                <a:r>
                  <a:rPr lang="zh-CN" altLang="en-US" sz="1215">
                    <a:solidFill>
                      <a:srgbClr val="FFFFFF"/>
                    </a:solidFill>
                    <a:latin typeface="Arial" panose="020B0604020202090204"/>
                  </a:rPr>
                  <a:t>之前</a:t>
                </a:r>
                <a:endParaRPr lang="zh-CN" altLang="en-US" sz="1215">
                  <a:solidFill>
                    <a:srgbClr val="FFFFFF"/>
                  </a:solidFill>
                  <a:latin typeface="Arial" panose="020B0604020202090204"/>
                </a:endParaRPr>
              </a:p>
            </p:txBody>
          </p:sp>
          <p:sp>
            <p:nvSpPr>
              <p:cNvPr id="130" name="任意多边形 129"/>
              <p:cNvSpPr/>
              <p:nvPr/>
            </p:nvSpPr>
            <p:spPr>
              <a:xfrm flipH="1">
                <a:off x="4630558" y="4259576"/>
                <a:ext cx="883500" cy="332313"/>
              </a:xfrm>
              <a:custGeom>
                <a:avLst/>
                <a:gdLst/>
                <a:ahLst/>
                <a:cxnLst/>
                <a:pathLst>
                  <a:path w="883500" h="332313" fill="none">
                    <a:moveTo>
                      <a:pt x="0" y="1558"/>
                    </a:moveTo>
                    <a:cubicBezTo>
                      <a:pt x="0" y="1558"/>
                      <a:pt x="509911" y="0"/>
                      <a:pt x="504721" y="0"/>
                    </a:cubicBezTo>
                    <a:cubicBezTo>
                      <a:pt x="499532" y="0"/>
                      <a:pt x="883500" y="332313"/>
                      <a:pt x="883500" y="332313"/>
                    </a:cubicBezTo>
                  </a:path>
                </a:pathLst>
              </a:custGeom>
              <a:solidFill>
                <a:srgbClr val="23AACD"/>
              </a:solidFill>
              <a:ln w="17733" cap="flat">
                <a:solidFill>
                  <a:srgbClr val="35BFE7"/>
                </a:solidFill>
                <a:bevel/>
                <a:headEnd type="oval" w="med" len="med"/>
              </a:ln>
            </p:spPr>
          </p:sp>
        </p:grpSp>
        <p:grpSp>
          <p:nvGrpSpPr>
            <p:cNvPr id="131" name="组合 130"/>
            <p:cNvGrpSpPr/>
            <p:nvPr/>
          </p:nvGrpSpPr>
          <p:grpSpPr>
            <a:xfrm>
              <a:off x="4630558" y="2851494"/>
              <a:ext cx="1469950" cy="701275"/>
              <a:chOff x="4630558" y="2851494"/>
              <a:chExt cx="1469950" cy="701275"/>
            </a:xfrm>
          </p:grpSpPr>
          <p:sp>
            <p:nvSpPr>
              <p:cNvPr id="132" name="任意多边形 131"/>
              <p:cNvSpPr/>
              <p:nvPr/>
            </p:nvSpPr>
            <p:spPr>
              <a:xfrm flipH="1">
                <a:off x="4914908" y="2897096"/>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799F11"/>
              </a:solidFill>
              <a:ln w="7600" cap="flat">
                <a:solidFill>
                  <a:srgbClr val="799F11"/>
                </a:solidFill>
                <a:bevel/>
              </a:ln>
            </p:spPr>
            <p:txBody>
              <a:bodyPr wrap="square" lIns="0" tIns="0" rIns="0" bIns="0" rtlCol="0" anchor="ctr"/>
              <a:p>
                <a:pPr algn="ctr">
                  <a:lnSpc>
                    <a:spcPct val="100000"/>
                  </a:lnSpc>
                </a:pPr>
                <a:r>
                  <a:rPr lang="zh-CN" sz="1215">
                    <a:solidFill>
                      <a:srgbClr val="FFFFFF"/>
                    </a:solidFill>
                    <a:latin typeface="Arial" panose="020B0604020202090204"/>
                  </a:rPr>
                  <a:t>点击</a:t>
                </a:r>
                <a:r>
                  <a:rPr lang="en-US" altLang="zh-CN" sz="1215">
                    <a:solidFill>
                      <a:srgbClr val="FFFFFF"/>
                    </a:solidFill>
                    <a:latin typeface="Arial" panose="020B0604020202090204"/>
                  </a:rPr>
                  <a:t>Java</a:t>
                </a:r>
                <a:r>
                  <a:rPr lang="zh-CN" altLang="en-US" sz="1215">
                    <a:solidFill>
                      <a:srgbClr val="FFFFFF"/>
                    </a:solidFill>
                    <a:latin typeface="Arial" panose="020B0604020202090204"/>
                  </a:rPr>
                  <a:t>后</a:t>
                </a:r>
                <a:endParaRPr lang="zh-CN" altLang="en-US" sz="1215">
                  <a:solidFill>
                    <a:srgbClr val="FFFFFF"/>
                  </a:solidFill>
                  <a:latin typeface="Arial" panose="020B0604020202090204"/>
                </a:endParaRPr>
              </a:p>
            </p:txBody>
          </p:sp>
          <p:sp>
            <p:nvSpPr>
              <p:cNvPr id="133" name="任意多边形 132"/>
              <p:cNvSpPr/>
              <p:nvPr/>
            </p:nvSpPr>
            <p:spPr>
              <a:xfrm flipH="1">
                <a:off x="4630558" y="2851494"/>
                <a:ext cx="883500" cy="332313"/>
              </a:xfrm>
              <a:custGeom>
                <a:avLst/>
                <a:gdLst/>
                <a:ahLst/>
                <a:cxnLst/>
                <a:pathLst>
                  <a:path w="883500" h="332313" fill="none">
                    <a:moveTo>
                      <a:pt x="0" y="1558"/>
                    </a:moveTo>
                    <a:cubicBezTo>
                      <a:pt x="0" y="1558"/>
                      <a:pt x="509911" y="0"/>
                      <a:pt x="504721" y="0"/>
                    </a:cubicBezTo>
                    <a:cubicBezTo>
                      <a:pt x="499532" y="0"/>
                      <a:pt x="883500" y="332313"/>
                      <a:pt x="883500" y="332313"/>
                    </a:cubicBezTo>
                  </a:path>
                </a:pathLst>
              </a:custGeom>
              <a:solidFill>
                <a:srgbClr val="799F11"/>
              </a:solidFill>
              <a:ln w="17733" cap="flat">
                <a:solidFill>
                  <a:srgbClr val="799F11"/>
                </a:solidFill>
                <a:bevel/>
                <a:headEnd type="oval" w="med" len="med"/>
              </a:ln>
            </p:spPr>
          </p:sp>
        </p:grpSp>
        <p:grpSp>
          <p:nvGrpSpPr>
            <p:cNvPr id="134" name="组合 133"/>
            <p:cNvGrpSpPr/>
            <p:nvPr/>
          </p:nvGrpSpPr>
          <p:grpSpPr>
            <a:xfrm>
              <a:off x="4630558" y="1451695"/>
              <a:ext cx="1476300" cy="700606"/>
              <a:chOff x="4630558" y="1451695"/>
              <a:chExt cx="1476300" cy="700606"/>
            </a:xfrm>
          </p:grpSpPr>
          <p:sp>
            <p:nvSpPr>
              <p:cNvPr id="135" name="任意多边形 134"/>
              <p:cNvSpPr/>
              <p:nvPr/>
            </p:nvSpPr>
            <p:spPr>
              <a:xfrm flipH="1">
                <a:off x="4921258" y="1496629"/>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DE670A"/>
              </a:solidFill>
              <a:ln w="7600" cap="flat">
                <a:solidFill>
                  <a:srgbClr val="DE670A"/>
                </a:solidFill>
                <a:bevel/>
              </a:ln>
            </p:spPr>
            <p:txBody>
              <a:bodyPr wrap="square" lIns="0" tIns="0" rIns="0" bIns="0" rtlCol="0" anchor="ctr"/>
              <a:p>
                <a:pPr algn="ctr">
                  <a:lnSpc>
                    <a:spcPct val="100000"/>
                  </a:lnSpc>
                </a:pPr>
                <a:r>
                  <a:rPr lang="zh-CN" sz="1215">
                    <a:solidFill>
                      <a:srgbClr val="FFFFFF"/>
                    </a:solidFill>
                    <a:latin typeface="Arial" panose="020B0604020202090204"/>
                  </a:rPr>
                  <a:t>点击</a:t>
                </a:r>
                <a:r>
                  <a:rPr lang="en-US" altLang="zh-CN" sz="1215">
                    <a:solidFill>
                      <a:srgbClr val="FFFFFF"/>
                    </a:solidFill>
                    <a:latin typeface="Arial" panose="020B0604020202090204"/>
                  </a:rPr>
                  <a:t>java</a:t>
                </a:r>
                <a:r>
                  <a:rPr lang="zh-CN" altLang="en-US" sz="1215">
                    <a:solidFill>
                      <a:srgbClr val="FFFFFF"/>
                    </a:solidFill>
                    <a:latin typeface="Arial" panose="020B0604020202090204"/>
                  </a:rPr>
                  <a:t>选课</a:t>
                </a:r>
                <a:endParaRPr lang="zh-CN" altLang="en-US" sz="1215">
                  <a:solidFill>
                    <a:srgbClr val="FFFFFF"/>
                  </a:solidFill>
                  <a:latin typeface="Arial" panose="020B0604020202090204"/>
                </a:endParaRPr>
              </a:p>
            </p:txBody>
          </p:sp>
          <p:sp>
            <p:nvSpPr>
              <p:cNvPr id="136" name="任意多边形 135"/>
              <p:cNvSpPr/>
              <p:nvPr/>
            </p:nvSpPr>
            <p:spPr>
              <a:xfrm flipH="1">
                <a:off x="4630558" y="1451695"/>
                <a:ext cx="883500" cy="332313"/>
              </a:xfrm>
              <a:custGeom>
                <a:avLst/>
                <a:gdLst/>
                <a:ahLst/>
                <a:cxnLst/>
                <a:pathLst>
                  <a:path w="883500" h="332313" fill="none">
                    <a:moveTo>
                      <a:pt x="0" y="1558"/>
                    </a:moveTo>
                    <a:cubicBezTo>
                      <a:pt x="0" y="1558"/>
                      <a:pt x="509911" y="0"/>
                      <a:pt x="504721" y="0"/>
                    </a:cubicBezTo>
                    <a:cubicBezTo>
                      <a:pt x="499532" y="0"/>
                      <a:pt x="883500" y="332313"/>
                      <a:pt x="883500" y="332313"/>
                    </a:cubicBezTo>
                  </a:path>
                </a:pathLst>
              </a:custGeom>
              <a:solidFill>
                <a:srgbClr val="DE670A"/>
              </a:solidFill>
              <a:ln w="17733" cap="flat">
                <a:solidFill>
                  <a:srgbClr val="DE670A"/>
                </a:solidFill>
                <a:bevel/>
                <a:headEnd type="oval" w="med" len="med"/>
              </a:ln>
            </p:spPr>
          </p:sp>
        </p:grpSp>
      </p:grpSp>
      <p:pic>
        <p:nvPicPr>
          <p:cNvPr id="2" name="图片 1" descr="点击关键字“2020”、“非实验课”后"/>
          <p:cNvPicPr>
            <a:picLocks noChangeAspect="1"/>
          </p:cNvPicPr>
          <p:nvPr/>
        </p:nvPicPr>
        <p:blipFill>
          <a:blip r:embed="rId2"/>
          <a:stretch>
            <a:fillRect/>
          </a:stretch>
        </p:blipFill>
        <p:spPr>
          <a:xfrm>
            <a:off x="1930400" y="1661160"/>
            <a:ext cx="2753995" cy="1235710"/>
          </a:xfrm>
          <a:prstGeom prst="rect">
            <a:avLst/>
          </a:prstGeom>
        </p:spPr>
      </p:pic>
      <p:pic>
        <p:nvPicPr>
          <p:cNvPr id="7" name="图片 6" descr="筛选条件为“周三”，“非实验课”"/>
          <p:cNvPicPr>
            <a:picLocks noChangeAspect="1"/>
          </p:cNvPicPr>
          <p:nvPr/>
        </p:nvPicPr>
        <p:blipFill>
          <a:blip r:embed="rId3"/>
          <a:stretch>
            <a:fillRect/>
          </a:stretch>
        </p:blipFill>
        <p:spPr>
          <a:xfrm>
            <a:off x="1930400" y="3086100"/>
            <a:ext cx="2738755" cy="1174115"/>
          </a:xfrm>
          <a:prstGeom prst="rect">
            <a:avLst/>
          </a:prstGeom>
        </p:spPr>
      </p:pic>
      <p:pic>
        <p:nvPicPr>
          <p:cNvPr id="9" name="图片 8" descr="未选“java程序设计之前”"/>
          <p:cNvPicPr>
            <a:picLocks noChangeAspect="1"/>
          </p:cNvPicPr>
          <p:nvPr/>
        </p:nvPicPr>
        <p:blipFill>
          <a:blip r:embed="rId4"/>
          <a:stretch>
            <a:fillRect/>
          </a:stretch>
        </p:blipFill>
        <p:spPr>
          <a:xfrm>
            <a:off x="1931035" y="4305300"/>
            <a:ext cx="2609215" cy="1487805"/>
          </a:xfrm>
          <a:prstGeom prst="rect">
            <a:avLst/>
          </a:prstGeom>
        </p:spPr>
      </p:pic>
      <p:pic>
        <p:nvPicPr>
          <p:cNvPr id="10" name="图片 9" descr="点击“java程序设计”课程选课按钮之后"/>
          <p:cNvPicPr>
            <a:picLocks noChangeAspect="1"/>
          </p:cNvPicPr>
          <p:nvPr/>
        </p:nvPicPr>
        <p:blipFill>
          <a:blip r:embed="rId5"/>
          <a:stretch>
            <a:fillRect/>
          </a:stretch>
        </p:blipFill>
        <p:spPr>
          <a:xfrm>
            <a:off x="7624445" y="661035"/>
            <a:ext cx="2782570" cy="1483360"/>
          </a:xfrm>
          <a:prstGeom prst="rect">
            <a:avLst/>
          </a:prstGeom>
        </p:spPr>
      </p:pic>
      <p:pic>
        <p:nvPicPr>
          <p:cNvPr id="12" name="图片 11" descr="选上“java程序设计”之后"/>
          <p:cNvPicPr>
            <a:picLocks noChangeAspect="1"/>
          </p:cNvPicPr>
          <p:nvPr/>
        </p:nvPicPr>
        <p:blipFill>
          <a:blip r:embed="rId6"/>
          <a:stretch>
            <a:fillRect/>
          </a:stretch>
        </p:blipFill>
        <p:spPr>
          <a:xfrm>
            <a:off x="7639685" y="2198370"/>
            <a:ext cx="2855595" cy="1395095"/>
          </a:xfrm>
          <a:prstGeom prst="rect">
            <a:avLst/>
          </a:prstGeom>
        </p:spPr>
      </p:pic>
      <p:pic>
        <p:nvPicPr>
          <p:cNvPr id="16" name="图片 15" descr="选上“java程序设计”之前的侧边栏显示"/>
          <p:cNvPicPr>
            <a:picLocks noChangeAspect="1"/>
          </p:cNvPicPr>
          <p:nvPr/>
        </p:nvPicPr>
        <p:blipFill>
          <a:blip r:embed="rId7"/>
          <a:stretch>
            <a:fillRect/>
          </a:stretch>
        </p:blipFill>
        <p:spPr>
          <a:xfrm>
            <a:off x="7730490" y="3745230"/>
            <a:ext cx="2675890" cy="1207135"/>
          </a:xfrm>
          <a:prstGeom prst="rect">
            <a:avLst/>
          </a:prstGeom>
        </p:spPr>
      </p:pic>
      <p:sp>
        <p:nvSpPr>
          <p:cNvPr id="17" name="任意多边形 16"/>
          <p:cNvSpPr/>
          <p:nvPr/>
        </p:nvSpPr>
        <p:spPr>
          <a:xfrm flipH="1">
            <a:off x="6154558" y="5316851"/>
            <a:ext cx="883500" cy="332313"/>
          </a:xfrm>
          <a:custGeom>
            <a:avLst/>
            <a:gdLst/>
            <a:ahLst/>
            <a:cxnLst/>
            <a:pathLst>
              <a:path w="883500" h="332313" fill="none">
                <a:moveTo>
                  <a:pt x="0" y="1558"/>
                </a:moveTo>
                <a:cubicBezTo>
                  <a:pt x="0" y="1558"/>
                  <a:pt x="509911" y="0"/>
                  <a:pt x="504721" y="0"/>
                </a:cubicBezTo>
                <a:cubicBezTo>
                  <a:pt x="499532" y="0"/>
                  <a:pt x="883500" y="332313"/>
                  <a:pt x="883500" y="332313"/>
                </a:cubicBezTo>
              </a:path>
            </a:pathLst>
          </a:custGeom>
          <a:solidFill>
            <a:srgbClr val="23AACD"/>
          </a:solidFill>
          <a:ln w="17733" cap="flat">
            <a:solidFill>
              <a:srgbClr val="35BFE7"/>
            </a:solidFill>
            <a:bevel/>
            <a:headEnd type="oval" w="med" len="med"/>
          </a:ln>
        </p:spPr>
      </p:sp>
      <p:sp>
        <p:nvSpPr>
          <p:cNvPr id="18" name="任意多边形 17"/>
          <p:cNvSpPr/>
          <p:nvPr/>
        </p:nvSpPr>
        <p:spPr>
          <a:xfrm flipH="1">
            <a:off x="6454148" y="5325623"/>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31C2EA"/>
          </a:solidFill>
          <a:ln w="7600" cap="flat">
            <a:solidFill>
              <a:srgbClr val="37C1E9"/>
            </a:solidFill>
            <a:bevel/>
          </a:ln>
        </p:spPr>
        <p:txBody>
          <a:bodyPr wrap="square" lIns="0" tIns="0" rIns="0" bIns="0" rtlCol="0" anchor="ctr"/>
          <a:p>
            <a:pPr algn="ctr">
              <a:lnSpc>
                <a:spcPct val="100000"/>
              </a:lnSpc>
            </a:pPr>
            <a:r>
              <a:rPr lang="zh-CN" sz="1215">
                <a:solidFill>
                  <a:srgbClr val="FFFFFF"/>
                </a:solidFill>
                <a:latin typeface="Arial" panose="020B0604020202090204"/>
              </a:rPr>
              <a:t>选上</a:t>
            </a:r>
            <a:r>
              <a:rPr lang="en-US" altLang="zh-CN" sz="1215">
                <a:solidFill>
                  <a:srgbClr val="FFFFFF"/>
                </a:solidFill>
                <a:latin typeface="Arial" panose="020B0604020202090204"/>
              </a:rPr>
              <a:t>java</a:t>
            </a:r>
            <a:r>
              <a:rPr lang="zh-CN" altLang="en-US" sz="1215">
                <a:solidFill>
                  <a:srgbClr val="FFFFFF"/>
                </a:solidFill>
                <a:latin typeface="Arial" panose="020B0604020202090204"/>
              </a:rPr>
              <a:t>之后</a:t>
            </a:r>
            <a:endParaRPr lang="zh-CN" altLang="en-US" sz="1215">
              <a:solidFill>
                <a:srgbClr val="FFFFFF"/>
              </a:solidFill>
              <a:latin typeface="Arial" panose="020B0604020202090204"/>
            </a:endParaRPr>
          </a:p>
        </p:txBody>
      </p:sp>
      <p:pic>
        <p:nvPicPr>
          <p:cNvPr id="19" name="图片 18" descr="选上“java程序设计”之后的侧边栏显示"/>
          <p:cNvPicPr>
            <a:picLocks noChangeAspect="1"/>
          </p:cNvPicPr>
          <p:nvPr/>
        </p:nvPicPr>
        <p:blipFill>
          <a:blip r:embed="rId8"/>
          <a:stretch>
            <a:fillRect/>
          </a:stretch>
        </p:blipFill>
        <p:spPr>
          <a:xfrm>
            <a:off x="7624445" y="5113655"/>
            <a:ext cx="3006725" cy="148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7048"/>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02140" y="3200383"/>
            <a:ext cx="3387725" cy="784011"/>
            <a:chOff x="4402140" y="3098787"/>
            <a:chExt cx="3387725" cy="784011"/>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402140" y="3098787"/>
              <a:ext cx="3387725" cy="645160"/>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rPr>
                <a:t>毕业设计子系统</a:t>
              </a:r>
              <a:endParaRPr lang="zh-CN" altLang="en-US" sz="3600" b="1" dirty="0">
                <a:solidFill>
                  <a:schemeClr val="bg1"/>
                </a:solidFill>
              </a:endParaRPr>
            </a:p>
          </p:txBody>
        </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直接连接符 95"/>
          <p:cNvCxnSpPr/>
          <p:nvPr/>
        </p:nvCxnSpPr>
        <p:spPr>
          <a:xfrm>
            <a:off x="6142795" y="2533154"/>
            <a:ext cx="0" cy="509524"/>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6142795" y="3613158"/>
            <a:ext cx="0" cy="509524"/>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142795" y="4769584"/>
            <a:ext cx="0" cy="509524"/>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5861334" y="5382865"/>
            <a:ext cx="574574" cy="574574"/>
            <a:chOff x="7073233" y="6727758"/>
            <a:chExt cx="574574" cy="574574"/>
          </a:xfrm>
        </p:grpSpPr>
        <p:sp>
          <p:nvSpPr>
            <p:cNvPr id="66" name="矩形 65"/>
            <p:cNvSpPr/>
            <p:nvPr/>
          </p:nvSpPr>
          <p:spPr>
            <a:xfrm rot="2700000">
              <a:off x="7073233" y="6727758"/>
              <a:ext cx="574574" cy="574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微软雅黑"/>
                <a:cs typeface="+mn-cs"/>
              </a:endParaRPr>
            </a:p>
          </p:txBody>
        </p:sp>
        <p:sp>
          <p:nvSpPr>
            <p:cNvPr id="67" name="Freeform 12"/>
            <p:cNvSpPr>
              <a:spLocks noEditPoints="1"/>
            </p:cNvSpPr>
            <p:nvPr/>
          </p:nvSpPr>
          <p:spPr bwMode="auto">
            <a:xfrm>
              <a:off x="7173157" y="6839794"/>
              <a:ext cx="374727" cy="350502"/>
            </a:xfrm>
            <a:custGeom>
              <a:avLst/>
              <a:gdLst>
                <a:gd name="T0" fmla="*/ 495 w 495"/>
                <a:gd name="T1" fmla="*/ 378 h 463"/>
                <a:gd name="T2" fmla="*/ 495 w 495"/>
                <a:gd name="T3" fmla="*/ 0 h 463"/>
                <a:gd name="T4" fmla="*/ 0 w 495"/>
                <a:gd name="T5" fmla="*/ 0 h 463"/>
                <a:gd name="T6" fmla="*/ 0 w 495"/>
                <a:gd name="T7" fmla="*/ 378 h 463"/>
                <a:gd name="T8" fmla="*/ 230 w 495"/>
                <a:gd name="T9" fmla="*/ 378 h 463"/>
                <a:gd name="T10" fmla="*/ 230 w 495"/>
                <a:gd name="T11" fmla="*/ 425 h 463"/>
                <a:gd name="T12" fmla="*/ 71 w 495"/>
                <a:gd name="T13" fmla="*/ 425 h 463"/>
                <a:gd name="T14" fmla="*/ 71 w 495"/>
                <a:gd name="T15" fmla="*/ 463 h 463"/>
                <a:gd name="T16" fmla="*/ 424 w 495"/>
                <a:gd name="T17" fmla="*/ 463 h 463"/>
                <a:gd name="T18" fmla="*/ 424 w 495"/>
                <a:gd name="T19" fmla="*/ 425 h 463"/>
                <a:gd name="T20" fmla="*/ 268 w 495"/>
                <a:gd name="T21" fmla="*/ 425 h 463"/>
                <a:gd name="T22" fmla="*/ 268 w 495"/>
                <a:gd name="T23" fmla="*/ 378 h 463"/>
                <a:gd name="T24" fmla="*/ 495 w 495"/>
                <a:gd name="T25" fmla="*/ 378 h 463"/>
                <a:gd name="T26" fmla="*/ 38 w 495"/>
                <a:gd name="T27" fmla="*/ 38 h 463"/>
                <a:gd name="T28" fmla="*/ 457 w 495"/>
                <a:gd name="T29" fmla="*/ 38 h 463"/>
                <a:gd name="T30" fmla="*/ 457 w 495"/>
                <a:gd name="T31" fmla="*/ 224 h 463"/>
                <a:gd name="T32" fmla="*/ 38 w 495"/>
                <a:gd name="T33" fmla="*/ 224 h 463"/>
                <a:gd name="T34" fmla="*/ 38 w 495"/>
                <a:gd name="T35" fmla="*/ 38 h 463"/>
                <a:gd name="T36" fmla="*/ 38 w 495"/>
                <a:gd name="T37" fmla="*/ 340 h 463"/>
                <a:gd name="T38" fmla="*/ 38 w 495"/>
                <a:gd name="T39" fmla="*/ 262 h 463"/>
                <a:gd name="T40" fmla="*/ 457 w 495"/>
                <a:gd name="T41" fmla="*/ 262 h 463"/>
                <a:gd name="T42" fmla="*/ 457 w 495"/>
                <a:gd name="T43" fmla="*/ 340 h 463"/>
                <a:gd name="T44" fmla="*/ 38 w 495"/>
                <a:gd name="T45" fmla="*/ 34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5" h="463">
                  <a:moveTo>
                    <a:pt x="495" y="378"/>
                  </a:moveTo>
                  <a:lnTo>
                    <a:pt x="495" y="0"/>
                  </a:lnTo>
                  <a:lnTo>
                    <a:pt x="0" y="0"/>
                  </a:lnTo>
                  <a:lnTo>
                    <a:pt x="0" y="378"/>
                  </a:lnTo>
                  <a:lnTo>
                    <a:pt x="230" y="378"/>
                  </a:lnTo>
                  <a:lnTo>
                    <a:pt x="230" y="425"/>
                  </a:lnTo>
                  <a:lnTo>
                    <a:pt x="71" y="425"/>
                  </a:lnTo>
                  <a:lnTo>
                    <a:pt x="71" y="463"/>
                  </a:lnTo>
                  <a:lnTo>
                    <a:pt x="424" y="463"/>
                  </a:lnTo>
                  <a:lnTo>
                    <a:pt x="424" y="425"/>
                  </a:lnTo>
                  <a:lnTo>
                    <a:pt x="268" y="425"/>
                  </a:lnTo>
                  <a:lnTo>
                    <a:pt x="268" y="378"/>
                  </a:lnTo>
                  <a:lnTo>
                    <a:pt x="495" y="378"/>
                  </a:lnTo>
                  <a:close/>
                  <a:moveTo>
                    <a:pt x="38" y="38"/>
                  </a:moveTo>
                  <a:lnTo>
                    <a:pt x="457" y="38"/>
                  </a:lnTo>
                  <a:lnTo>
                    <a:pt x="457" y="224"/>
                  </a:lnTo>
                  <a:lnTo>
                    <a:pt x="38" y="224"/>
                  </a:lnTo>
                  <a:lnTo>
                    <a:pt x="38" y="38"/>
                  </a:lnTo>
                  <a:close/>
                  <a:moveTo>
                    <a:pt x="38" y="340"/>
                  </a:moveTo>
                  <a:lnTo>
                    <a:pt x="38" y="262"/>
                  </a:lnTo>
                  <a:lnTo>
                    <a:pt x="457" y="262"/>
                  </a:lnTo>
                  <a:lnTo>
                    <a:pt x="457" y="340"/>
                  </a:lnTo>
                  <a:lnTo>
                    <a:pt x="38" y="340"/>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nvGrpSpPr>
          <p:cNvPr id="68" name="组合 67"/>
          <p:cNvGrpSpPr/>
          <p:nvPr/>
        </p:nvGrpSpPr>
        <p:grpSpPr>
          <a:xfrm>
            <a:off x="5861334" y="1839581"/>
            <a:ext cx="574574" cy="574574"/>
            <a:chOff x="8474014" y="4952597"/>
            <a:chExt cx="574574" cy="574574"/>
          </a:xfrm>
        </p:grpSpPr>
        <p:sp>
          <p:nvSpPr>
            <p:cNvPr id="69" name="矩形 68"/>
            <p:cNvSpPr/>
            <p:nvPr/>
          </p:nvSpPr>
          <p:spPr>
            <a:xfrm rot="2700000">
              <a:off x="8474014" y="4952597"/>
              <a:ext cx="574574" cy="574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微软雅黑"/>
                <a:cs typeface="+mn-cs"/>
              </a:endParaRPr>
            </a:p>
          </p:txBody>
        </p:sp>
        <p:sp>
          <p:nvSpPr>
            <p:cNvPr id="70" name="Freeform 13"/>
            <p:cNvSpPr>
              <a:spLocks noEditPoints="1"/>
            </p:cNvSpPr>
            <p:nvPr/>
          </p:nvSpPr>
          <p:spPr bwMode="auto">
            <a:xfrm>
              <a:off x="8586051" y="5064255"/>
              <a:ext cx="350501" cy="351258"/>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6 h 196"/>
                <a:gd name="T12" fmla="*/ 175 w 196"/>
                <a:gd name="T13" fmla="*/ 70 h 196"/>
                <a:gd name="T14" fmla="*/ 139 w 196"/>
                <a:gd name="T15" fmla="*/ 70 h 196"/>
                <a:gd name="T16" fmla="*/ 139 w 196"/>
                <a:gd name="T17" fmla="*/ 120 h 196"/>
                <a:gd name="T18" fmla="*/ 106 w 196"/>
                <a:gd name="T19" fmla="*/ 120 h 196"/>
                <a:gd name="T20" fmla="*/ 106 w 196"/>
                <a:gd name="T21" fmla="*/ 87 h 196"/>
                <a:gd name="T22" fmla="*/ 124 w 196"/>
                <a:gd name="T23" fmla="*/ 66 h 196"/>
                <a:gd name="T24" fmla="*/ 124 w 196"/>
                <a:gd name="T25" fmla="*/ 30 h 196"/>
                <a:gd name="T26" fmla="*/ 59 w 196"/>
                <a:gd name="T27" fmla="*/ 30 h 196"/>
                <a:gd name="T28" fmla="*/ 42 w 196"/>
                <a:gd name="T29" fmla="*/ 61 h 196"/>
                <a:gd name="T30" fmla="*/ 25 w 196"/>
                <a:gd name="T31" fmla="*/ 61 h 196"/>
                <a:gd name="T32" fmla="*/ 98 w 196"/>
                <a:gd name="T33" fmla="*/ 16 h 196"/>
                <a:gd name="T34" fmla="*/ 58 w 196"/>
                <a:gd name="T35" fmla="*/ 169 h 196"/>
                <a:gd name="T36" fmla="*/ 68 w 196"/>
                <a:gd name="T37" fmla="*/ 153 h 196"/>
                <a:gd name="T38" fmla="*/ 75 w 196"/>
                <a:gd name="T39" fmla="*/ 171 h 196"/>
                <a:gd name="T40" fmla="*/ 115 w 196"/>
                <a:gd name="T41" fmla="*/ 171 h 196"/>
                <a:gd name="T42" fmla="*/ 121 w 196"/>
                <a:gd name="T43" fmla="*/ 176 h 196"/>
                <a:gd name="T44" fmla="*/ 98 w 196"/>
                <a:gd name="T45" fmla="*/ 180 h 196"/>
                <a:gd name="T46" fmla="*/ 58 w 196"/>
                <a:gd name="T47" fmla="*/ 169 h 196"/>
                <a:gd name="T48" fmla="*/ 137 w 196"/>
                <a:gd name="T49" fmla="*/ 170 h 196"/>
                <a:gd name="T50" fmla="*/ 122 w 196"/>
                <a:gd name="T51" fmla="*/ 155 h 196"/>
                <a:gd name="T52" fmla="*/ 86 w 196"/>
                <a:gd name="T53" fmla="*/ 155 h 196"/>
                <a:gd name="T54" fmla="*/ 71 w 196"/>
                <a:gd name="T55" fmla="*/ 115 h 196"/>
                <a:gd name="T56" fmla="*/ 45 w 196"/>
                <a:gd name="T57" fmla="*/ 160 h 196"/>
                <a:gd name="T58" fmla="*/ 16 w 196"/>
                <a:gd name="T59" fmla="*/ 98 h 196"/>
                <a:gd name="T60" fmla="*/ 18 w 196"/>
                <a:gd name="T61" fmla="*/ 77 h 196"/>
                <a:gd name="T62" fmla="*/ 52 w 196"/>
                <a:gd name="T63" fmla="*/ 77 h 196"/>
                <a:gd name="T64" fmla="*/ 69 w 196"/>
                <a:gd name="T65" fmla="*/ 46 h 196"/>
                <a:gd name="T66" fmla="*/ 108 w 196"/>
                <a:gd name="T67" fmla="*/ 46 h 196"/>
                <a:gd name="T68" fmla="*/ 108 w 196"/>
                <a:gd name="T69" fmla="*/ 60 h 196"/>
                <a:gd name="T70" fmla="*/ 90 w 196"/>
                <a:gd name="T71" fmla="*/ 80 h 196"/>
                <a:gd name="T72" fmla="*/ 90 w 196"/>
                <a:gd name="T73" fmla="*/ 136 h 196"/>
                <a:gd name="T74" fmla="*/ 155 w 196"/>
                <a:gd name="T75" fmla="*/ 136 h 196"/>
                <a:gd name="T76" fmla="*/ 155 w 196"/>
                <a:gd name="T77" fmla="*/ 86 h 196"/>
                <a:gd name="T78" fmla="*/ 179 w 196"/>
                <a:gd name="T79" fmla="*/ 86 h 196"/>
                <a:gd name="T80" fmla="*/ 180 w 196"/>
                <a:gd name="T81" fmla="*/ 98 h 196"/>
                <a:gd name="T82" fmla="*/ 137 w 196"/>
                <a:gd name="T83" fmla="*/ 17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6"/>
                  </a:moveTo>
                  <a:cubicBezTo>
                    <a:pt x="133" y="16"/>
                    <a:pt x="164" y="39"/>
                    <a:pt x="175" y="70"/>
                  </a:cubicBezTo>
                  <a:cubicBezTo>
                    <a:pt x="139" y="70"/>
                    <a:pt x="139" y="70"/>
                    <a:pt x="139" y="70"/>
                  </a:cubicBezTo>
                  <a:cubicBezTo>
                    <a:pt x="139" y="120"/>
                    <a:pt x="139" y="120"/>
                    <a:pt x="139" y="120"/>
                  </a:cubicBezTo>
                  <a:cubicBezTo>
                    <a:pt x="106" y="120"/>
                    <a:pt x="106" y="120"/>
                    <a:pt x="106" y="120"/>
                  </a:cubicBezTo>
                  <a:cubicBezTo>
                    <a:pt x="106" y="87"/>
                    <a:pt x="106" y="87"/>
                    <a:pt x="106" y="87"/>
                  </a:cubicBezTo>
                  <a:cubicBezTo>
                    <a:pt x="124" y="66"/>
                    <a:pt x="124" y="66"/>
                    <a:pt x="124" y="66"/>
                  </a:cubicBezTo>
                  <a:cubicBezTo>
                    <a:pt x="124" y="30"/>
                    <a:pt x="124" y="30"/>
                    <a:pt x="124" y="30"/>
                  </a:cubicBezTo>
                  <a:cubicBezTo>
                    <a:pt x="59" y="30"/>
                    <a:pt x="59" y="30"/>
                    <a:pt x="59" y="30"/>
                  </a:cubicBezTo>
                  <a:cubicBezTo>
                    <a:pt x="42" y="61"/>
                    <a:pt x="42" y="61"/>
                    <a:pt x="42" y="61"/>
                  </a:cubicBezTo>
                  <a:cubicBezTo>
                    <a:pt x="25" y="61"/>
                    <a:pt x="25" y="61"/>
                    <a:pt x="25" y="61"/>
                  </a:cubicBezTo>
                  <a:cubicBezTo>
                    <a:pt x="38" y="34"/>
                    <a:pt x="66" y="16"/>
                    <a:pt x="98" y="16"/>
                  </a:cubicBezTo>
                  <a:close/>
                  <a:moveTo>
                    <a:pt x="58" y="169"/>
                  </a:moveTo>
                  <a:cubicBezTo>
                    <a:pt x="68" y="153"/>
                    <a:pt x="68" y="153"/>
                    <a:pt x="68" y="153"/>
                  </a:cubicBezTo>
                  <a:cubicBezTo>
                    <a:pt x="75" y="171"/>
                    <a:pt x="75" y="171"/>
                    <a:pt x="75" y="171"/>
                  </a:cubicBezTo>
                  <a:cubicBezTo>
                    <a:pt x="115" y="171"/>
                    <a:pt x="115" y="171"/>
                    <a:pt x="115" y="171"/>
                  </a:cubicBezTo>
                  <a:cubicBezTo>
                    <a:pt x="121" y="176"/>
                    <a:pt x="121" y="176"/>
                    <a:pt x="121" y="176"/>
                  </a:cubicBezTo>
                  <a:cubicBezTo>
                    <a:pt x="114" y="179"/>
                    <a:pt x="106" y="180"/>
                    <a:pt x="98" y="180"/>
                  </a:cubicBezTo>
                  <a:cubicBezTo>
                    <a:pt x="83" y="180"/>
                    <a:pt x="70" y="176"/>
                    <a:pt x="58" y="169"/>
                  </a:cubicBezTo>
                  <a:close/>
                  <a:moveTo>
                    <a:pt x="137" y="170"/>
                  </a:moveTo>
                  <a:cubicBezTo>
                    <a:pt x="122" y="155"/>
                    <a:pt x="122" y="155"/>
                    <a:pt x="122" y="155"/>
                  </a:cubicBezTo>
                  <a:cubicBezTo>
                    <a:pt x="86" y="155"/>
                    <a:pt x="86" y="155"/>
                    <a:pt x="86" y="155"/>
                  </a:cubicBezTo>
                  <a:cubicBezTo>
                    <a:pt x="71" y="115"/>
                    <a:pt x="71" y="115"/>
                    <a:pt x="71" y="115"/>
                  </a:cubicBezTo>
                  <a:cubicBezTo>
                    <a:pt x="45" y="160"/>
                    <a:pt x="45" y="160"/>
                    <a:pt x="45" y="160"/>
                  </a:cubicBezTo>
                  <a:cubicBezTo>
                    <a:pt x="27" y="145"/>
                    <a:pt x="16" y="123"/>
                    <a:pt x="16" y="98"/>
                  </a:cubicBezTo>
                  <a:cubicBezTo>
                    <a:pt x="16" y="90"/>
                    <a:pt x="17" y="83"/>
                    <a:pt x="18" y="77"/>
                  </a:cubicBezTo>
                  <a:cubicBezTo>
                    <a:pt x="52" y="77"/>
                    <a:pt x="52" y="77"/>
                    <a:pt x="52" y="77"/>
                  </a:cubicBezTo>
                  <a:cubicBezTo>
                    <a:pt x="69" y="46"/>
                    <a:pt x="69" y="46"/>
                    <a:pt x="69" y="46"/>
                  </a:cubicBezTo>
                  <a:cubicBezTo>
                    <a:pt x="108" y="46"/>
                    <a:pt x="108" y="46"/>
                    <a:pt x="108" y="46"/>
                  </a:cubicBezTo>
                  <a:cubicBezTo>
                    <a:pt x="108" y="60"/>
                    <a:pt x="108" y="60"/>
                    <a:pt x="108" y="60"/>
                  </a:cubicBezTo>
                  <a:cubicBezTo>
                    <a:pt x="90" y="80"/>
                    <a:pt x="90" y="80"/>
                    <a:pt x="90" y="80"/>
                  </a:cubicBezTo>
                  <a:cubicBezTo>
                    <a:pt x="90" y="136"/>
                    <a:pt x="90" y="136"/>
                    <a:pt x="90" y="136"/>
                  </a:cubicBezTo>
                  <a:cubicBezTo>
                    <a:pt x="155" y="136"/>
                    <a:pt x="155" y="136"/>
                    <a:pt x="155" y="136"/>
                  </a:cubicBezTo>
                  <a:cubicBezTo>
                    <a:pt x="155" y="86"/>
                    <a:pt x="155" y="86"/>
                    <a:pt x="155" y="86"/>
                  </a:cubicBezTo>
                  <a:cubicBezTo>
                    <a:pt x="179" y="86"/>
                    <a:pt x="179" y="86"/>
                    <a:pt x="179" y="86"/>
                  </a:cubicBezTo>
                  <a:cubicBezTo>
                    <a:pt x="179" y="90"/>
                    <a:pt x="180" y="94"/>
                    <a:pt x="180" y="98"/>
                  </a:cubicBezTo>
                  <a:cubicBezTo>
                    <a:pt x="180" y="129"/>
                    <a:pt x="163" y="156"/>
                    <a:pt x="137" y="170"/>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nvGrpSpPr>
          <p:cNvPr id="71" name="组合 70"/>
          <p:cNvGrpSpPr/>
          <p:nvPr/>
        </p:nvGrpSpPr>
        <p:grpSpPr>
          <a:xfrm>
            <a:off x="5853163" y="4126795"/>
            <a:ext cx="574574" cy="574574"/>
            <a:chOff x="7909823" y="5116902"/>
            <a:chExt cx="574574" cy="574574"/>
          </a:xfrm>
        </p:grpSpPr>
        <p:sp>
          <p:nvSpPr>
            <p:cNvPr id="72" name="矩形 71"/>
            <p:cNvSpPr/>
            <p:nvPr/>
          </p:nvSpPr>
          <p:spPr>
            <a:xfrm rot="2700000">
              <a:off x="7909823" y="5116902"/>
              <a:ext cx="574574" cy="5745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微软雅黑"/>
                <a:cs typeface="+mn-cs"/>
              </a:endParaRPr>
            </a:p>
          </p:txBody>
        </p:sp>
        <p:grpSp>
          <p:nvGrpSpPr>
            <p:cNvPr id="73" name="组合 72"/>
            <p:cNvGrpSpPr/>
            <p:nvPr/>
          </p:nvGrpSpPr>
          <p:grpSpPr>
            <a:xfrm>
              <a:off x="8025266" y="5212663"/>
              <a:ext cx="343688" cy="383053"/>
              <a:chOff x="9761538" y="11682413"/>
              <a:chExt cx="720725" cy="803275"/>
            </a:xfrm>
            <a:solidFill>
              <a:srgbClr val="191E22"/>
            </a:solidFill>
          </p:grpSpPr>
          <p:sp>
            <p:nvSpPr>
              <p:cNvPr id="74" name="Freeform 16"/>
              <p:cNvSpPr>
                <a:spLocks noEditPoints="1"/>
              </p:cNvSpPr>
              <p:nvPr/>
            </p:nvSpPr>
            <p:spPr bwMode="auto">
              <a:xfrm>
                <a:off x="9761538" y="11682413"/>
                <a:ext cx="720725" cy="803275"/>
              </a:xfrm>
              <a:custGeom>
                <a:avLst/>
                <a:gdLst>
                  <a:gd name="T0" fmla="*/ 386 w 454"/>
                  <a:gd name="T1" fmla="*/ 142 h 506"/>
                  <a:gd name="T2" fmla="*/ 92 w 454"/>
                  <a:gd name="T3" fmla="*/ 0 h 506"/>
                  <a:gd name="T4" fmla="*/ 76 w 454"/>
                  <a:gd name="T5" fmla="*/ 33 h 506"/>
                  <a:gd name="T6" fmla="*/ 298 w 454"/>
                  <a:gd name="T7" fmla="*/ 142 h 506"/>
                  <a:gd name="T8" fmla="*/ 0 w 454"/>
                  <a:gd name="T9" fmla="*/ 142 h 506"/>
                  <a:gd name="T10" fmla="*/ 0 w 454"/>
                  <a:gd name="T11" fmla="*/ 506 h 506"/>
                  <a:gd name="T12" fmla="*/ 454 w 454"/>
                  <a:gd name="T13" fmla="*/ 506 h 506"/>
                  <a:gd name="T14" fmla="*/ 454 w 454"/>
                  <a:gd name="T15" fmla="*/ 142 h 506"/>
                  <a:gd name="T16" fmla="*/ 386 w 454"/>
                  <a:gd name="T17" fmla="*/ 142 h 506"/>
                  <a:gd name="T18" fmla="*/ 416 w 454"/>
                  <a:gd name="T19" fmla="*/ 468 h 506"/>
                  <a:gd name="T20" fmla="*/ 38 w 454"/>
                  <a:gd name="T21" fmla="*/ 468 h 506"/>
                  <a:gd name="T22" fmla="*/ 38 w 454"/>
                  <a:gd name="T23" fmla="*/ 180 h 506"/>
                  <a:gd name="T24" fmla="*/ 416 w 454"/>
                  <a:gd name="T25" fmla="*/ 180 h 506"/>
                  <a:gd name="T26" fmla="*/ 416 w 454"/>
                  <a:gd name="T27" fmla="*/ 46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4" h="506">
                    <a:moveTo>
                      <a:pt x="386" y="142"/>
                    </a:moveTo>
                    <a:lnTo>
                      <a:pt x="92" y="0"/>
                    </a:lnTo>
                    <a:lnTo>
                      <a:pt x="76" y="33"/>
                    </a:lnTo>
                    <a:lnTo>
                      <a:pt x="298" y="142"/>
                    </a:lnTo>
                    <a:lnTo>
                      <a:pt x="0" y="142"/>
                    </a:lnTo>
                    <a:lnTo>
                      <a:pt x="0" y="506"/>
                    </a:lnTo>
                    <a:lnTo>
                      <a:pt x="454" y="506"/>
                    </a:lnTo>
                    <a:lnTo>
                      <a:pt x="454" y="142"/>
                    </a:lnTo>
                    <a:lnTo>
                      <a:pt x="386" y="142"/>
                    </a:lnTo>
                    <a:close/>
                    <a:moveTo>
                      <a:pt x="416" y="468"/>
                    </a:moveTo>
                    <a:lnTo>
                      <a:pt x="38" y="468"/>
                    </a:lnTo>
                    <a:lnTo>
                      <a:pt x="38" y="180"/>
                    </a:lnTo>
                    <a:lnTo>
                      <a:pt x="416" y="180"/>
                    </a:lnTo>
                    <a:lnTo>
                      <a:pt x="416" y="4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5" name="Rectangle 17"/>
              <p:cNvSpPr>
                <a:spLocks noChangeArrowheads="1"/>
              </p:cNvSpPr>
              <p:nvPr/>
            </p:nvSpPr>
            <p:spPr bwMode="auto">
              <a:xfrm>
                <a:off x="9877425" y="12058650"/>
                <a:ext cx="1619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6" name="Rectangle 18"/>
              <p:cNvSpPr>
                <a:spLocks noChangeArrowheads="1"/>
              </p:cNvSpPr>
              <p:nvPr/>
            </p:nvSpPr>
            <p:spPr bwMode="auto">
              <a:xfrm>
                <a:off x="9877425" y="12166600"/>
                <a:ext cx="1619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7" name="Rectangle 19"/>
              <p:cNvSpPr>
                <a:spLocks noChangeArrowheads="1"/>
              </p:cNvSpPr>
              <p:nvPr/>
            </p:nvSpPr>
            <p:spPr bwMode="auto">
              <a:xfrm>
                <a:off x="9877425" y="12276138"/>
                <a:ext cx="1619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8" name="Freeform 20"/>
              <p:cNvSpPr>
                <a:spLocks noEditPoints="1"/>
              </p:cNvSpPr>
              <p:nvPr/>
            </p:nvSpPr>
            <p:spPr bwMode="auto">
              <a:xfrm>
                <a:off x="10102850" y="12058650"/>
                <a:ext cx="277813" cy="277813"/>
              </a:xfrm>
              <a:custGeom>
                <a:avLst/>
                <a:gdLst>
                  <a:gd name="T0" fmla="*/ 37 w 74"/>
                  <a:gd name="T1" fmla="*/ 74 h 74"/>
                  <a:gd name="T2" fmla="*/ 74 w 74"/>
                  <a:gd name="T3" fmla="*/ 37 h 74"/>
                  <a:gd name="T4" fmla="*/ 37 w 74"/>
                  <a:gd name="T5" fmla="*/ 0 h 74"/>
                  <a:gd name="T6" fmla="*/ 0 w 74"/>
                  <a:gd name="T7" fmla="*/ 37 h 74"/>
                  <a:gd name="T8" fmla="*/ 37 w 74"/>
                  <a:gd name="T9" fmla="*/ 74 h 74"/>
                  <a:gd name="T10" fmla="*/ 37 w 74"/>
                  <a:gd name="T11" fmla="*/ 16 h 74"/>
                  <a:gd name="T12" fmla="*/ 58 w 74"/>
                  <a:gd name="T13" fmla="*/ 37 h 74"/>
                  <a:gd name="T14" fmla="*/ 37 w 74"/>
                  <a:gd name="T15" fmla="*/ 58 h 74"/>
                  <a:gd name="T16" fmla="*/ 16 w 74"/>
                  <a:gd name="T17" fmla="*/ 37 h 74"/>
                  <a:gd name="T18" fmla="*/ 37 w 74"/>
                  <a:gd name="T19"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37" y="74"/>
                    </a:moveTo>
                    <a:cubicBezTo>
                      <a:pt x="58" y="74"/>
                      <a:pt x="74" y="57"/>
                      <a:pt x="74" y="37"/>
                    </a:cubicBezTo>
                    <a:cubicBezTo>
                      <a:pt x="74" y="16"/>
                      <a:pt x="58" y="0"/>
                      <a:pt x="37" y="0"/>
                    </a:cubicBezTo>
                    <a:cubicBezTo>
                      <a:pt x="17" y="0"/>
                      <a:pt x="0" y="16"/>
                      <a:pt x="0" y="37"/>
                    </a:cubicBezTo>
                    <a:cubicBezTo>
                      <a:pt x="0" y="57"/>
                      <a:pt x="17" y="74"/>
                      <a:pt x="37" y="74"/>
                    </a:cubicBezTo>
                    <a:close/>
                    <a:moveTo>
                      <a:pt x="37" y="16"/>
                    </a:moveTo>
                    <a:cubicBezTo>
                      <a:pt x="49" y="16"/>
                      <a:pt x="58" y="25"/>
                      <a:pt x="58" y="37"/>
                    </a:cubicBezTo>
                    <a:cubicBezTo>
                      <a:pt x="58" y="49"/>
                      <a:pt x="49" y="58"/>
                      <a:pt x="37" y="58"/>
                    </a:cubicBezTo>
                    <a:cubicBezTo>
                      <a:pt x="25" y="58"/>
                      <a:pt x="16" y="49"/>
                      <a:pt x="16" y="37"/>
                    </a:cubicBezTo>
                    <a:cubicBezTo>
                      <a:pt x="16" y="25"/>
                      <a:pt x="25" y="16"/>
                      <a:pt x="37" y="1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grpSp>
        <p:nvGrpSpPr>
          <p:cNvPr id="79" name="组合 78"/>
          <p:cNvGrpSpPr/>
          <p:nvPr/>
        </p:nvGrpSpPr>
        <p:grpSpPr>
          <a:xfrm>
            <a:off x="5853163" y="2952170"/>
            <a:ext cx="574574" cy="574574"/>
            <a:chOff x="7387686" y="5093089"/>
            <a:chExt cx="574574" cy="574574"/>
          </a:xfrm>
        </p:grpSpPr>
        <p:sp>
          <p:nvSpPr>
            <p:cNvPr id="80" name="矩形 79"/>
            <p:cNvSpPr/>
            <p:nvPr/>
          </p:nvSpPr>
          <p:spPr>
            <a:xfrm rot="2700000">
              <a:off x="7387686" y="5093089"/>
              <a:ext cx="574574" cy="574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微软雅黑"/>
                <a:cs typeface="+mn-cs"/>
              </a:endParaRPr>
            </a:p>
          </p:txBody>
        </p:sp>
        <p:grpSp>
          <p:nvGrpSpPr>
            <p:cNvPr id="81" name="组合 80"/>
            <p:cNvGrpSpPr/>
            <p:nvPr/>
          </p:nvGrpSpPr>
          <p:grpSpPr>
            <a:xfrm>
              <a:off x="7489881" y="5222916"/>
              <a:ext cx="370184" cy="314921"/>
              <a:chOff x="7550150" y="16151225"/>
              <a:chExt cx="776288" cy="660400"/>
            </a:xfrm>
            <a:solidFill>
              <a:srgbClr val="191E22"/>
            </a:solidFill>
          </p:grpSpPr>
          <p:sp>
            <p:nvSpPr>
              <p:cNvPr id="82" name="Freeform 21"/>
              <p:cNvSpPr>
                <a:spLocks noEditPoints="1"/>
              </p:cNvSpPr>
              <p:nvPr/>
            </p:nvSpPr>
            <p:spPr bwMode="auto">
              <a:xfrm>
                <a:off x="7550150" y="16151225"/>
                <a:ext cx="776288" cy="660400"/>
              </a:xfrm>
              <a:custGeom>
                <a:avLst/>
                <a:gdLst>
                  <a:gd name="T0" fmla="*/ 383 w 489"/>
                  <a:gd name="T1" fmla="*/ 92 h 416"/>
                  <a:gd name="T2" fmla="*/ 352 w 489"/>
                  <a:gd name="T3" fmla="*/ 0 h 416"/>
                  <a:gd name="T4" fmla="*/ 137 w 489"/>
                  <a:gd name="T5" fmla="*/ 0 h 416"/>
                  <a:gd name="T6" fmla="*/ 106 w 489"/>
                  <a:gd name="T7" fmla="*/ 92 h 416"/>
                  <a:gd name="T8" fmla="*/ 0 w 489"/>
                  <a:gd name="T9" fmla="*/ 92 h 416"/>
                  <a:gd name="T10" fmla="*/ 0 w 489"/>
                  <a:gd name="T11" fmla="*/ 416 h 416"/>
                  <a:gd name="T12" fmla="*/ 489 w 489"/>
                  <a:gd name="T13" fmla="*/ 416 h 416"/>
                  <a:gd name="T14" fmla="*/ 489 w 489"/>
                  <a:gd name="T15" fmla="*/ 92 h 416"/>
                  <a:gd name="T16" fmla="*/ 383 w 489"/>
                  <a:gd name="T17" fmla="*/ 92 h 416"/>
                  <a:gd name="T18" fmla="*/ 451 w 489"/>
                  <a:gd name="T19" fmla="*/ 378 h 416"/>
                  <a:gd name="T20" fmla="*/ 37 w 489"/>
                  <a:gd name="T21" fmla="*/ 378 h 416"/>
                  <a:gd name="T22" fmla="*/ 37 w 489"/>
                  <a:gd name="T23" fmla="*/ 130 h 416"/>
                  <a:gd name="T24" fmla="*/ 132 w 489"/>
                  <a:gd name="T25" fmla="*/ 130 h 416"/>
                  <a:gd name="T26" fmla="*/ 163 w 489"/>
                  <a:gd name="T27" fmla="*/ 38 h 416"/>
                  <a:gd name="T28" fmla="*/ 324 w 489"/>
                  <a:gd name="T29" fmla="*/ 38 h 416"/>
                  <a:gd name="T30" fmla="*/ 354 w 489"/>
                  <a:gd name="T31" fmla="*/ 130 h 416"/>
                  <a:gd name="T32" fmla="*/ 451 w 489"/>
                  <a:gd name="T33" fmla="*/ 130 h 416"/>
                  <a:gd name="T34" fmla="*/ 451 w 489"/>
                  <a:gd name="T35" fmla="*/ 37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9" h="416">
                    <a:moveTo>
                      <a:pt x="383" y="92"/>
                    </a:moveTo>
                    <a:lnTo>
                      <a:pt x="352" y="0"/>
                    </a:lnTo>
                    <a:lnTo>
                      <a:pt x="137" y="0"/>
                    </a:lnTo>
                    <a:lnTo>
                      <a:pt x="106" y="92"/>
                    </a:lnTo>
                    <a:lnTo>
                      <a:pt x="0" y="92"/>
                    </a:lnTo>
                    <a:lnTo>
                      <a:pt x="0" y="416"/>
                    </a:lnTo>
                    <a:lnTo>
                      <a:pt x="489" y="416"/>
                    </a:lnTo>
                    <a:lnTo>
                      <a:pt x="489" y="92"/>
                    </a:lnTo>
                    <a:lnTo>
                      <a:pt x="383" y="92"/>
                    </a:lnTo>
                    <a:close/>
                    <a:moveTo>
                      <a:pt x="451" y="378"/>
                    </a:moveTo>
                    <a:lnTo>
                      <a:pt x="37" y="378"/>
                    </a:lnTo>
                    <a:lnTo>
                      <a:pt x="37" y="130"/>
                    </a:lnTo>
                    <a:lnTo>
                      <a:pt x="132" y="130"/>
                    </a:lnTo>
                    <a:lnTo>
                      <a:pt x="163" y="38"/>
                    </a:lnTo>
                    <a:lnTo>
                      <a:pt x="324" y="38"/>
                    </a:lnTo>
                    <a:lnTo>
                      <a:pt x="354" y="130"/>
                    </a:lnTo>
                    <a:lnTo>
                      <a:pt x="451" y="130"/>
                    </a:lnTo>
                    <a:lnTo>
                      <a:pt x="451" y="37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83" name="Freeform 22"/>
              <p:cNvSpPr>
                <a:spLocks noEditPoints="1"/>
              </p:cNvSpPr>
              <p:nvPr/>
            </p:nvSpPr>
            <p:spPr bwMode="auto">
              <a:xfrm>
                <a:off x="7759700" y="16352838"/>
                <a:ext cx="357188" cy="357188"/>
              </a:xfrm>
              <a:custGeom>
                <a:avLst/>
                <a:gdLst>
                  <a:gd name="T0" fmla="*/ 47 w 95"/>
                  <a:gd name="T1" fmla="*/ 0 h 95"/>
                  <a:gd name="T2" fmla="*/ 0 w 95"/>
                  <a:gd name="T3" fmla="*/ 48 h 95"/>
                  <a:gd name="T4" fmla="*/ 47 w 95"/>
                  <a:gd name="T5" fmla="*/ 95 h 95"/>
                  <a:gd name="T6" fmla="*/ 95 w 95"/>
                  <a:gd name="T7" fmla="*/ 48 h 95"/>
                  <a:gd name="T8" fmla="*/ 47 w 95"/>
                  <a:gd name="T9" fmla="*/ 0 h 95"/>
                  <a:gd name="T10" fmla="*/ 47 w 95"/>
                  <a:gd name="T11" fmla="*/ 79 h 95"/>
                  <a:gd name="T12" fmla="*/ 16 w 95"/>
                  <a:gd name="T13" fmla="*/ 48 h 95"/>
                  <a:gd name="T14" fmla="*/ 47 w 95"/>
                  <a:gd name="T15" fmla="*/ 16 h 95"/>
                  <a:gd name="T16" fmla="*/ 79 w 95"/>
                  <a:gd name="T17" fmla="*/ 48 h 95"/>
                  <a:gd name="T18" fmla="*/ 47 w 95"/>
                  <a:gd name="T19" fmla="*/ 7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7" y="0"/>
                    </a:moveTo>
                    <a:cubicBezTo>
                      <a:pt x="21" y="0"/>
                      <a:pt x="0" y="22"/>
                      <a:pt x="0" y="48"/>
                    </a:cubicBezTo>
                    <a:cubicBezTo>
                      <a:pt x="0" y="74"/>
                      <a:pt x="21" y="95"/>
                      <a:pt x="47" y="95"/>
                    </a:cubicBezTo>
                    <a:cubicBezTo>
                      <a:pt x="73" y="95"/>
                      <a:pt x="95" y="74"/>
                      <a:pt x="95" y="48"/>
                    </a:cubicBezTo>
                    <a:cubicBezTo>
                      <a:pt x="95" y="22"/>
                      <a:pt x="73" y="0"/>
                      <a:pt x="47" y="0"/>
                    </a:cubicBezTo>
                    <a:close/>
                    <a:moveTo>
                      <a:pt x="47" y="79"/>
                    </a:moveTo>
                    <a:cubicBezTo>
                      <a:pt x="30" y="79"/>
                      <a:pt x="16" y="65"/>
                      <a:pt x="16" y="48"/>
                    </a:cubicBezTo>
                    <a:cubicBezTo>
                      <a:pt x="16" y="30"/>
                      <a:pt x="30" y="16"/>
                      <a:pt x="47" y="16"/>
                    </a:cubicBezTo>
                    <a:cubicBezTo>
                      <a:pt x="65" y="16"/>
                      <a:pt x="79" y="30"/>
                      <a:pt x="79" y="48"/>
                    </a:cubicBezTo>
                    <a:cubicBezTo>
                      <a:pt x="79" y="65"/>
                      <a:pt x="65" y="79"/>
                      <a:pt x="47" y="7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grpSp>
        <p:nvGrpSpPr>
          <p:cNvPr id="102" name="组合 101"/>
          <p:cNvGrpSpPr/>
          <p:nvPr/>
        </p:nvGrpSpPr>
        <p:grpSpPr>
          <a:xfrm>
            <a:off x="6762320" y="1587631"/>
            <a:ext cx="4287921" cy="775006"/>
            <a:chOff x="4265655" y="1851119"/>
            <a:chExt cx="4509780" cy="775006"/>
          </a:xfrm>
        </p:grpSpPr>
        <p:sp>
          <p:nvSpPr>
            <p:cNvPr id="103" name="矩形 102"/>
            <p:cNvSpPr/>
            <p:nvPr/>
          </p:nvSpPr>
          <p:spPr>
            <a:xfrm>
              <a:off x="4265655" y="2281320"/>
              <a:ext cx="4509780" cy="344805"/>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kumimoji="0" lang="zh-CN" altLang="en-US" sz="11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确定了团长和组长，确定技术栈</a:t>
              </a:r>
              <a:endParaRPr kumimoji="0" lang="zh-CN" altLang="en-US" sz="11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sp>
          <p:nvSpPr>
            <p:cNvPr id="104" name="矩形 103"/>
            <p:cNvSpPr/>
            <p:nvPr/>
          </p:nvSpPr>
          <p:spPr>
            <a:xfrm>
              <a:off x="4265655" y="1851119"/>
              <a:ext cx="3458556" cy="506730"/>
            </a:xfrm>
            <a:prstGeom prst="rect">
              <a:avLst/>
            </a:prstGeom>
          </p:spPr>
          <p:txBody>
            <a:bodyPr wrap="square">
              <a:spAutoFit/>
              <a:scene3d>
                <a:camera prst="orthographicFront"/>
                <a:lightRig rig="threePt" dir="t"/>
              </a:scene3d>
              <a:sp3d contourW="12700"/>
            </a:bodyPr>
            <a:lstStyle/>
            <a:p>
              <a:pPr marL="0" marR="0" lvl="0" indent="0" defTabSz="914400" rtl="0" eaLnBrk="0" fontAlgn="base" latinLnBrk="0" hangingPunct="0">
                <a:lnSpc>
                  <a:spcPct val="150000"/>
                </a:lnSpc>
                <a:spcBef>
                  <a:spcPct val="0"/>
                </a:spcBef>
                <a:spcAft>
                  <a:spcPct val="0"/>
                </a:spcAft>
                <a:buClrTx/>
                <a:buSzTx/>
                <a:buFontTx/>
                <a:buNone/>
                <a:defRPr/>
              </a:pPr>
              <a:r>
                <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第</a:t>
              </a:r>
              <a:r>
                <a:rPr kumimoji="0" lang="en-US" altLang="zh-CN"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4</a:t>
              </a:r>
              <a:r>
                <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周</a:t>
              </a:r>
              <a:endPar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grpSp>
      <p:grpSp>
        <p:nvGrpSpPr>
          <p:cNvPr id="105" name="组合 104"/>
          <p:cNvGrpSpPr/>
          <p:nvPr/>
        </p:nvGrpSpPr>
        <p:grpSpPr>
          <a:xfrm>
            <a:off x="6762320" y="2767700"/>
            <a:ext cx="4287921" cy="775006"/>
            <a:chOff x="4265655" y="1851119"/>
            <a:chExt cx="4509780" cy="775006"/>
          </a:xfrm>
        </p:grpSpPr>
        <p:sp>
          <p:nvSpPr>
            <p:cNvPr id="106" name="矩形 105"/>
            <p:cNvSpPr/>
            <p:nvPr/>
          </p:nvSpPr>
          <p:spPr>
            <a:xfrm>
              <a:off x="4265655" y="2281320"/>
              <a:ext cx="4509780" cy="344805"/>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100" dirty="0">
                  <a:solidFill>
                    <a:schemeClr val="tx1">
                      <a:lumMod val="65000"/>
                      <a:lumOff val="35000"/>
                    </a:schemeClr>
                  </a:solidFill>
                  <a:latin typeface="微软雅黑"/>
                  <a:ea typeface="微软雅黑"/>
                  <a:cs typeface="Arial" panose="020B0604020202090204" pitchFamily="34" charset="0"/>
                </a:rPr>
                <a:t>确定需求和数据库，编写文档，同时自学相关技术</a:t>
              </a:r>
              <a:endParaRPr lang="zh-CN" altLang="en-US" sz="1100" dirty="0">
                <a:solidFill>
                  <a:schemeClr val="tx1">
                    <a:lumMod val="65000"/>
                    <a:lumOff val="35000"/>
                  </a:schemeClr>
                </a:solidFill>
                <a:latin typeface="微软雅黑"/>
                <a:ea typeface="微软雅黑"/>
                <a:cs typeface="Arial" panose="020B0604020202090204" pitchFamily="34" charset="0"/>
              </a:endParaRPr>
            </a:p>
          </p:txBody>
        </p:sp>
        <p:sp>
          <p:nvSpPr>
            <p:cNvPr id="107" name="矩形 106"/>
            <p:cNvSpPr/>
            <p:nvPr/>
          </p:nvSpPr>
          <p:spPr>
            <a:xfrm>
              <a:off x="4265655" y="1851119"/>
              <a:ext cx="3458556" cy="506730"/>
            </a:xfrm>
            <a:prstGeom prst="rect">
              <a:avLst/>
            </a:prstGeom>
          </p:spPr>
          <p:txBody>
            <a:bodyPr wrap="square">
              <a:spAutoFit/>
              <a:scene3d>
                <a:camera prst="orthographicFront"/>
                <a:lightRig rig="threePt" dir="t"/>
              </a:scene3d>
              <a:sp3d contourW="12700"/>
            </a:bodyPr>
            <a:lstStyle/>
            <a:p>
              <a:pPr marL="0" marR="0" lvl="0" indent="0" defTabSz="914400" rtl="0" eaLnBrk="0" fontAlgn="base" latinLnBrk="0" hangingPunct="0">
                <a:lnSpc>
                  <a:spcPct val="150000"/>
                </a:lnSpc>
                <a:spcBef>
                  <a:spcPct val="0"/>
                </a:spcBef>
                <a:spcAft>
                  <a:spcPct val="0"/>
                </a:spcAft>
                <a:buClrTx/>
                <a:buSzTx/>
                <a:buFontTx/>
                <a:buNone/>
                <a:defRPr/>
              </a:pPr>
              <a:r>
                <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第</a:t>
              </a:r>
              <a:r>
                <a:rPr kumimoji="0" lang="en-US" altLang="zh-CN"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5-7</a:t>
              </a:r>
              <a:r>
                <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周</a:t>
              </a:r>
              <a:endPar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grpSp>
      <p:grpSp>
        <p:nvGrpSpPr>
          <p:cNvPr id="108" name="组合 107"/>
          <p:cNvGrpSpPr/>
          <p:nvPr/>
        </p:nvGrpSpPr>
        <p:grpSpPr>
          <a:xfrm>
            <a:off x="6762320" y="3947769"/>
            <a:ext cx="4287921" cy="775006"/>
            <a:chOff x="4265655" y="1851119"/>
            <a:chExt cx="4509780" cy="775006"/>
          </a:xfrm>
        </p:grpSpPr>
        <p:sp>
          <p:nvSpPr>
            <p:cNvPr id="109" name="矩形 108"/>
            <p:cNvSpPr/>
            <p:nvPr/>
          </p:nvSpPr>
          <p:spPr>
            <a:xfrm>
              <a:off x="4265655" y="2281320"/>
              <a:ext cx="4509780" cy="344805"/>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100" dirty="0">
                  <a:solidFill>
                    <a:schemeClr val="tx1">
                      <a:lumMod val="65000"/>
                      <a:lumOff val="35000"/>
                    </a:schemeClr>
                  </a:solidFill>
                  <a:latin typeface="微软雅黑"/>
                  <a:ea typeface="微软雅黑"/>
                  <a:cs typeface="Arial" panose="020B0604020202090204" pitchFamily="34" charset="0"/>
                </a:rPr>
                <a:t>进行实际代码的编写</a:t>
              </a:r>
              <a:endParaRPr lang="zh-CN" altLang="en-US" sz="1100" dirty="0">
                <a:solidFill>
                  <a:schemeClr val="tx1">
                    <a:lumMod val="65000"/>
                    <a:lumOff val="35000"/>
                  </a:schemeClr>
                </a:solidFill>
                <a:latin typeface="微软雅黑"/>
                <a:ea typeface="微软雅黑"/>
                <a:cs typeface="Arial" panose="020B0604020202090204" pitchFamily="34" charset="0"/>
              </a:endParaRPr>
            </a:p>
          </p:txBody>
        </p:sp>
        <p:sp>
          <p:nvSpPr>
            <p:cNvPr id="110" name="矩形 109"/>
            <p:cNvSpPr/>
            <p:nvPr/>
          </p:nvSpPr>
          <p:spPr>
            <a:xfrm>
              <a:off x="4265655" y="1851119"/>
              <a:ext cx="3458556" cy="506730"/>
            </a:xfrm>
            <a:prstGeom prst="rect">
              <a:avLst/>
            </a:prstGeom>
          </p:spPr>
          <p:txBody>
            <a:bodyPr wrap="square">
              <a:spAutoFit/>
              <a:scene3d>
                <a:camera prst="orthographicFront"/>
                <a:lightRig rig="threePt" dir="t"/>
              </a:scene3d>
              <a:sp3d contourW="12700"/>
            </a:bodyPr>
            <a:lstStyle/>
            <a:p>
              <a:pPr marL="0" marR="0" lvl="0" indent="0" defTabSz="914400" rtl="0" eaLnBrk="0" fontAlgn="base" latinLnBrk="0" hangingPunct="0">
                <a:lnSpc>
                  <a:spcPct val="150000"/>
                </a:lnSpc>
                <a:spcBef>
                  <a:spcPct val="0"/>
                </a:spcBef>
                <a:spcAft>
                  <a:spcPct val="0"/>
                </a:spcAft>
                <a:buClrTx/>
                <a:buSzTx/>
                <a:buFontTx/>
                <a:buNone/>
                <a:defRPr/>
              </a:pPr>
              <a:r>
                <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第</a:t>
              </a:r>
              <a:r>
                <a:rPr kumimoji="0" lang="en-US" altLang="zh-CN"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8-10</a:t>
              </a:r>
              <a:r>
                <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周</a:t>
              </a:r>
              <a:endPar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grpSp>
      <p:grpSp>
        <p:nvGrpSpPr>
          <p:cNvPr id="111" name="组合 110"/>
          <p:cNvGrpSpPr/>
          <p:nvPr/>
        </p:nvGrpSpPr>
        <p:grpSpPr>
          <a:xfrm>
            <a:off x="6762320" y="5127839"/>
            <a:ext cx="4287921" cy="775006"/>
            <a:chOff x="4265655" y="1851119"/>
            <a:chExt cx="4509780" cy="775006"/>
          </a:xfrm>
        </p:grpSpPr>
        <p:sp>
          <p:nvSpPr>
            <p:cNvPr id="112" name="矩形 111"/>
            <p:cNvSpPr/>
            <p:nvPr/>
          </p:nvSpPr>
          <p:spPr>
            <a:xfrm>
              <a:off x="4265655" y="2281320"/>
              <a:ext cx="4509780" cy="344805"/>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kumimoji="0" lang="zh-CN" altLang="en-US" sz="11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对整体代码进行微调，同时编写用户手册和测试报告，准备答辩</a:t>
              </a:r>
              <a:endParaRPr kumimoji="0" lang="zh-CN" altLang="en-US" sz="11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sp>
          <p:nvSpPr>
            <p:cNvPr id="113" name="矩形 112"/>
            <p:cNvSpPr/>
            <p:nvPr/>
          </p:nvSpPr>
          <p:spPr>
            <a:xfrm>
              <a:off x="4265655" y="1851119"/>
              <a:ext cx="3458556" cy="506730"/>
            </a:xfrm>
            <a:prstGeom prst="rect">
              <a:avLst/>
            </a:prstGeom>
          </p:spPr>
          <p:txBody>
            <a:bodyPr wrap="square">
              <a:spAutoFit/>
              <a:scene3d>
                <a:camera prst="orthographicFront"/>
                <a:lightRig rig="threePt" dir="t"/>
              </a:scene3d>
              <a:sp3d contourW="12700"/>
            </a:bodyPr>
            <a:lstStyle/>
            <a:p>
              <a:pPr marL="0" marR="0" lvl="0" indent="0" defTabSz="914400" rtl="0" eaLnBrk="0" fontAlgn="base" latinLnBrk="0" hangingPunct="0">
                <a:lnSpc>
                  <a:spcPct val="150000"/>
                </a:lnSpc>
                <a:spcBef>
                  <a:spcPct val="0"/>
                </a:spcBef>
                <a:spcAft>
                  <a:spcPct val="0"/>
                </a:spcAft>
                <a:buClrTx/>
                <a:buSzTx/>
                <a:buFontTx/>
                <a:buNone/>
                <a:defRPr/>
              </a:pPr>
              <a:r>
                <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第</a:t>
              </a:r>
              <a:r>
                <a:rPr kumimoji="0" lang="en-US" altLang="zh-CN"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11-12</a:t>
              </a:r>
              <a:r>
                <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周</a:t>
              </a:r>
              <a:endParaRPr kumimoji="0" lang="zh-CN" altLang="en-US"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grpSp>
      <p:sp>
        <p:nvSpPr>
          <p:cNvPr id="86" name="文本框 85"/>
          <p:cNvSpPr txBox="1"/>
          <p:nvPr/>
        </p:nvSpPr>
        <p:spPr>
          <a:xfrm>
            <a:off x="5292408" y="354965"/>
            <a:ext cx="160782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管理计划</a:t>
            </a:r>
            <a:endParaRPr lang="zh-CN" altLang="en-US" sz="2800" b="1" dirty="0">
              <a:solidFill>
                <a:schemeClr val="tx1">
                  <a:lumMod val="85000"/>
                  <a:lumOff val="15000"/>
                </a:schemeClr>
              </a:solidFill>
            </a:endParaRPr>
          </a:p>
        </p:txBody>
      </p:sp>
      <p:pic>
        <p:nvPicPr>
          <p:cNvPr id="2" name="图片 1"/>
          <p:cNvPicPr>
            <a:picLocks noChangeAspect="1"/>
          </p:cNvPicPr>
          <p:nvPr/>
        </p:nvPicPr>
        <p:blipFill>
          <a:blip r:embed="rId1"/>
          <a:stretch>
            <a:fillRect/>
          </a:stretch>
        </p:blipFill>
        <p:spPr>
          <a:xfrm>
            <a:off x="448310" y="1446530"/>
            <a:ext cx="4994910" cy="4681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up)">
                                      <p:cBhvr>
                                        <p:cTn id="12" dur="250"/>
                                        <p:tgtEl>
                                          <p:spTgt spid="96"/>
                                        </p:tgtEl>
                                      </p:cBhvr>
                                    </p:animEffect>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500" fill="hold"/>
                                        <p:tgtEl>
                                          <p:spTgt spid="79"/>
                                        </p:tgtEl>
                                        <p:attrNameLst>
                                          <p:attrName>ppt_w</p:attrName>
                                        </p:attrNameLst>
                                      </p:cBhvr>
                                      <p:tavLst>
                                        <p:tav tm="0">
                                          <p:val>
                                            <p:fltVal val="0"/>
                                          </p:val>
                                        </p:tav>
                                        <p:tav tm="100000">
                                          <p:val>
                                            <p:strVal val="#ppt_w"/>
                                          </p:val>
                                        </p:tav>
                                      </p:tavLst>
                                    </p:anim>
                                    <p:anim calcmode="lin" valueType="num">
                                      <p:cBhvr>
                                        <p:cTn id="17" dur="500" fill="hold"/>
                                        <p:tgtEl>
                                          <p:spTgt spid="79"/>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wipe(up)">
                                      <p:cBhvr>
                                        <p:cTn id="21" dur="250"/>
                                        <p:tgtEl>
                                          <p:spTgt spid="97"/>
                                        </p:tgtEl>
                                      </p:cBhvr>
                                    </p:animEffect>
                                  </p:childTnLst>
                                </p:cTn>
                              </p:par>
                            </p:childTnLst>
                          </p:cTn>
                        </p:par>
                        <p:par>
                          <p:cTn id="22" fill="hold">
                            <p:stCondLst>
                              <p:cond delay="2000"/>
                            </p:stCondLst>
                            <p:childTnLst>
                              <p:par>
                                <p:cTn id="23" presetID="23" presetClass="entr" presetSubtype="16" fill="hold" nodeType="afterEffect">
                                  <p:stCondLst>
                                    <p:cond delay="0"/>
                                  </p:stCondLst>
                                  <p:childTnLst>
                                    <p:set>
                                      <p:cBhvr>
                                        <p:cTn id="24" dur="1" fill="hold">
                                          <p:stCondLst>
                                            <p:cond delay="0"/>
                                          </p:stCondLst>
                                        </p:cTn>
                                        <p:tgtEl>
                                          <p:spTgt spid="71"/>
                                        </p:tgtEl>
                                        <p:attrNameLst>
                                          <p:attrName>style.visibility</p:attrName>
                                        </p:attrNameLst>
                                      </p:cBhvr>
                                      <p:to>
                                        <p:strVal val="visible"/>
                                      </p:to>
                                    </p:set>
                                    <p:anim calcmode="lin" valueType="num">
                                      <p:cBhvr>
                                        <p:cTn id="25" dur="500" fill="hold"/>
                                        <p:tgtEl>
                                          <p:spTgt spid="71"/>
                                        </p:tgtEl>
                                        <p:attrNameLst>
                                          <p:attrName>ppt_w</p:attrName>
                                        </p:attrNameLst>
                                      </p:cBhvr>
                                      <p:tavLst>
                                        <p:tav tm="0">
                                          <p:val>
                                            <p:fltVal val="0"/>
                                          </p:val>
                                        </p:tav>
                                        <p:tav tm="100000">
                                          <p:val>
                                            <p:strVal val="#ppt_w"/>
                                          </p:val>
                                        </p:tav>
                                      </p:tavLst>
                                    </p:anim>
                                    <p:anim calcmode="lin" valueType="num">
                                      <p:cBhvr>
                                        <p:cTn id="26" dur="500" fill="hold"/>
                                        <p:tgtEl>
                                          <p:spTgt spid="71"/>
                                        </p:tgtEl>
                                        <p:attrNameLst>
                                          <p:attrName>ppt_h</p:attrName>
                                        </p:attrNameLst>
                                      </p:cBhvr>
                                      <p:tavLst>
                                        <p:tav tm="0">
                                          <p:val>
                                            <p:fltVal val="0"/>
                                          </p:val>
                                        </p:tav>
                                        <p:tav tm="100000">
                                          <p:val>
                                            <p:strVal val="#ppt_h"/>
                                          </p:val>
                                        </p:tav>
                                      </p:tavLst>
                                    </p:anim>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up)">
                                      <p:cBhvr>
                                        <p:cTn id="30" dur="250"/>
                                        <p:tgtEl>
                                          <p:spTgt spid="98"/>
                                        </p:tgtEl>
                                      </p:cBhvr>
                                    </p:animEffect>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randombar(horizontal)">
                                      <p:cBhvr>
                                        <p:cTn id="39" dur="500"/>
                                        <p:tgtEl>
                                          <p:spTgt spid="102"/>
                                        </p:tgtEl>
                                      </p:cBhvr>
                                    </p:animEffect>
                                  </p:childTnLst>
                                </p:cTn>
                              </p:par>
                              <p:par>
                                <p:cTn id="40" presetID="14" presetClass="entr" presetSubtype="10" fill="hold"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randombar(horizontal)">
                                      <p:cBhvr>
                                        <p:cTn id="42" dur="500"/>
                                        <p:tgtEl>
                                          <p:spTgt spid="105"/>
                                        </p:tgtEl>
                                      </p:cBhvr>
                                    </p:animEffect>
                                  </p:childTnLst>
                                </p:cTn>
                              </p:par>
                              <p:par>
                                <p:cTn id="43" presetID="14" presetClass="entr" presetSubtype="1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animEffect transition="in" filter="randombar(horizontal)">
                                      <p:cBhvr>
                                        <p:cTn id="45" dur="500"/>
                                        <p:tgtEl>
                                          <p:spTgt spid="108"/>
                                        </p:tgtEl>
                                      </p:cBhvr>
                                    </p:animEffect>
                                  </p:childTnLst>
                                </p:cTn>
                              </p:par>
                              <p:par>
                                <p:cTn id="46" presetID="14" presetClass="entr" presetSubtype="10" fill="hold" nodeType="withEffect">
                                  <p:stCondLst>
                                    <p:cond delay="0"/>
                                  </p:stCondLst>
                                  <p:childTnLst>
                                    <p:set>
                                      <p:cBhvr>
                                        <p:cTn id="47" dur="1" fill="hold">
                                          <p:stCondLst>
                                            <p:cond delay="0"/>
                                          </p:stCondLst>
                                        </p:cTn>
                                        <p:tgtEl>
                                          <p:spTgt spid="111"/>
                                        </p:tgtEl>
                                        <p:attrNameLst>
                                          <p:attrName>style.visibility</p:attrName>
                                        </p:attrNameLst>
                                      </p:cBhvr>
                                      <p:to>
                                        <p:strVal val="visible"/>
                                      </p:to>
                                    </p:set>
                                    <p:animEffect transition="in" filter="randombar(horizontal)">
                                      <p:cBhvr>
                                        <p:cTn id="4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81095" y="1996356"/>
            <a:ext cx="7829810" cy="664396"/>
            <a:chOff x="2038089" y="1705495"/>
            <a:chExt cx="7829810" cy="664396"/>
          </a:xfrm>
        </p:grpSpPr>
        <p:sp>
          <p:nvSpPr>
            <p:cNvPr id="2" name="Shape 2539"/>
            <p:cNvSpPr/>
            <p:nvPr/>
          </p:nvSpPr>
          <p:spPr>
            <a:xfrm>
              <a:off x="2038089" y="2015169"/>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2800"/>
            </a:p>
          </p:txBody>
        </p:sp>
        <p:grpSp>
          <p:nvGrpSpPr>
            <p:cNvPr id="10" name="组合 9"/>
            <p:cNvGrpSpPr/>
            <p:nvPr/>
          </p:nvGrpSpPr>
          <p:grpSpPr>
            <a:xfrm>
              <a:off x="2534258" y="1705495"/>
              <a:ext cx="7333641" cy="664396"/>
              <a:chOff x="874712" y="1114425"/>
              <a:chExt cx="7333641" cy="664396"/>
            </a:xfrm>
          </p:grpSpPr>
          <p:sp>
            <p:nvSpPr>
              <p:cNvPr id="11" name="矩形 10"/>
              <p:cNvSpPr/>
              <p:nvPr/>
            </p:nvSpPr>
            <p:spPr>
              <a:xfrm>
                <a:off x="874712" y="1464889"/>
                <a:ext cx="7333641"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smtClean="0">
                    <a:solidFill>
                      <a:schemeClr val="tx1">
                        <a:lumMod val="50000"/>
                        <a:lumOff val="50000"/>
                      </a:schemeClr>
                    </a:solidFill>
                  </a:rPr>
                  <a:t>小组组长，各个模块的划分，任务的分配，模块的整合，模块的测试。</a:t>
                </a:r>
                <a:endParaRPr lang="zh-CN" altLang="en-US" sz="1200" dirty="0">
                  <a:solidFill>
                    <a:schemeClr val="tx1">
                      <a:lumMod val="50000"/>
                      <a:lumOff val="50000"/>
                    </a:schemeClr>
                  </a:solidFill>
                </a:endParaRPr>
              </a:p>
            </p:txBody>
          </p:sp>
          <p:sp>
            <p:nvSpPr>
              <p:cNvPr id="12" name="矩形 11"/>
              <p:cNvSpPr/>
              <p:nvPr/>
            </p:nvSpPr>
            <p:spPr>
              <a:xfrm>
                <a:off x="874713" y="1114425"/>
                <a:ext cx="2084387"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smtClean="0"/>
                  <a:t>匡凌熙</a:t>
                </a:r>
                <a:endParaRPr lang="zh-CN" altLang="en-US" b="1" dirty="0"/>
              </a:p>
            </p:txBody>
          </p:sp>
        </p:grpSp>
      </p:grpSp>
      <p:grpSp>
        <p:nvGrpSpPr>
          <p:cNvPr id="20" name="组合 19"/>
          <p:cNvGrpSpPr/>
          <p:nvPr/>
        </p:nvGrpSpPr>
        <p:grpSpPr>
          <a:xfrm>
            <a:off x="2181095" y="3454428"/>
            <a:ext cx="7829810" cy="561870"/>
            <a:chOff x="2038089" y="3448890"/>
            <a:chExt cx="7829810" cy="561870"/>
          </a:xfrm>
        </p:grpSpPr>
        <p:sp>
          <p:nvSpPr>
            <p:cNvPr id="3" name="Shape 2539"/>
            <p:cNvSpPr/>
            <p:nvPr/>
          </p:nvSpPr>
          <p:spPr>
            <a:xfrm>
              <a:off x="2038089" y="3656039"/>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2800"/>
            </a:p>
          </p:txBody>
        </p:sp>
        <p:grpSp>
          <p:nvGrpSpPr>
            <p:cNvPr id="13" name="组合 12"/>
            <p:cNvGrpSpPr/>
            <p:nvPr/>
          </p:nvGrpSpPr>
          <p:grpSpPr>
            <a:xfrm>
              <a:off x="2534258" y="3448890"/>
              <a:ext cx="7333641" cy="561870"/>
              <a:chOff x="874712" y="1216951"/>
              <a:chExt cx="7333641" cy="561870"/>
            </a:xfrm>
          </p:grpSpPr>
          <p:sp>
            <p:nvSpPr>
              <p:cNvPr id="14" name="矩形 13"/>
              <p:cNvSpPr/>
              <p:nvPr/>
            </p:nvSpPr>
            <p:spPr>
              <a:xfrm>
                <a:off x="874712" y="1464889"/>
                <a:ext cx="7333641"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smtClean="0">
                    <a:solidFill>
                      <a:schemeClr val="tx1">
                        <a:lumMod val="50000"/>
                        <a:lumOff val="50000"/>
                      </a:schemeClr>
                    </a:solidFill>
                  </a:rPr>
                  <a:t>学生选题模块的实现，页面设计。</a:t>
                </a:r>
                <a:endParaRPr lang="zh-CN" altLang="en-US" sz="1200" dirty="0">
                  <a:solidFill>
                    <a:schemeClr val="tx1">
                      <a:lumMod val="50000"/>
                      <a:lumOff val="50000"/>
                    </a:schemeClr>
                  </a:solidFill>
                </a:endParaRPr>
              </a:p>
            </p:txBody>
          </p:sp>
          <p:sp>
            <p:nvSpPr>
              <p:cNvPr id="15" name="矩形 14"/>
              <p:cNvSpPr/>
              <p:nvPr/>
            </p:nvSpPr>
            <p:spPr>
              <a:xfrm>
                <a:off x="874713" y="1216951"/>
                <a:ext cx="2662178"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朱翊霏</a:t>
                </a:r>
                <a:endParaRPr lang="zh-CN" altLang="en-US" b="1" dirty="0"/>
              </a:p>
            </p:txBody>
          </p:sp>
        </p:grpSp>
      </p:grpSp>
      <p:grpSp>
        <p:nvGrpSpPr>
          <p:cNvPr id="21" name="组合 20"/>
          <p:cNvGrpSpPr/>
          <p:nvPr/>
        </p:nvGrpSpPr>
        <p:grpSpPr>
          <a:xfrm>
            <a:off x="2181095" y="4707448"/>
            <a:ext cx="7829810" cy="664396"/>
            <a:chOff x="2038089" y="4987234"/>
            <a:chExt cx="7829810" cy="664396"/>
          </a:xfrm>
        </p:grpSpPr>
        <p:sp>
          <p:nvSpPr>
            <p:cNvPr id="4" name="Shape 2539"/>
            <p:cNvSpPr/>
            <p:nvPr/>
          </p:nvSpPr>
          <p:spPr>
            <a:xfrm>
              <a:off x="2038089" y="5296908"/>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2800"/>
            </a:p>
          </p:txBody>
        </p:sp>
        <p:grpSp>
          <p:nvGrpSpPr>
            <p:cNvPr id="16" name="组合 15"/>
            <p:cNvGrpSpPr/>
            <p:nvPr/>
          </p:nvGrpSpPr>
          <p:grpSpPr>
            <a:xfrm>
              <a:off x="2534258" y="4987234"/>
              <a:ext cx="7333641" cy="664396"/>
              <a:chOff x="874712" y="1114425"/>
              <a:chExt cx="7333641" cy="664396"/>
            </a:xfrm>
          </p:grpSpPr>
          <p:sp>
            <p:nvSpPr>
              <p:cNvPr id="17" name="矩形 16"/>
              <p:cNvSpPr/>
              <p:nvPr/>
            </p:nvSpPr>
            <p:spPr>
              <a:xfrm>
                <a:off x="874712" y="1464889"/>
                <a:ext cx="7333641"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smtClean="0">
                    <a:solidFill>
                      <a:schemeClr val="tx1">
                        <a:lumMod val="50000"/>
                        <a:lumOff val="50000"/>
                      </a:schemeClr>
                    </a:solidFill>
                  </a:rPr>
                  <a:t>申报课题模块的实现。</a:t>
                </a:r>
                <a:endParaRPr lang="zh-CN" altLang="en-US" sz="1200" dirty="0">
                  <a:solidFill>
                    <a:schemeClr val="tx1">
                      <a:lumMod val="50000"/>
                      <a:lumOff val="50000"/>
                    </a:schemeClr>
                  </a:solidFill>
                </a:endParaRPr>
              </a:p>
            </p:txBody>
          </p:sp>
          <p:sp>
            <p:nvSpPr>
              <p:cNvPr id="18" name="矩形 17"/>
              <p:cNvSpPr/>
              <p:nvPr/>
            </p:nvSpPr>
            <p:spPr>
              <a:xfrm>
                <a:off x="874713" y="1114425"/>
                <a:ext cx="2084387"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邓钦文</a:t>
                </a:r>
                <a:endParaRPr lang="zh-CN" altLang="en-US" b="1" dirty="0"/>
              </a:p>
            </p:txBody>
          </p:sp>
        </p:grpSp>
      </p:grpSp>
      <p:grpSp>
        <p:nvGrpSpPr>
          <p:cNvPr id="22" name="组合 21"/>
          <p:cNvGrpSpPr/>
          <p:nvPr/>
        </p:nvGrpSpPr>
        <p:grpSpPr>
          <a:xfrm>
            <a:off x="4212505" y="534009"/>
            <a:ext cx="3766991" cy="716500"/>
            <a:chOff x="2976152" y="4708118"/>
            <a:chExt cx="3766991" cy="716500"/>
          </a:xfrm>
        </p:grpSpPr>
        <p:sp>
          <p:nvSpPr>
            <p:cNvPr id="23" name="文本框 22"/>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endParaRPr lang="en-US" altLang="zh-CN" sz="1050" dirty="0" smtClean="0">
                <a:solidFill>
                  <a:schemeClr val="accent1"/>
                </a:solidFill>
                <a:latin typeface="Century Gothic" panose="020B0502020202020204" pitchFamily="34" charset="0"/>
              </a:endParaRPr>
            </a:p>
          </p:txBody>
        </p:sp>
        <p:sp>
          <p:nvSpPr>
            <p:cNvPr id="24" name="文本框 23"/>
            <p:cNvSpPr txBox="1"/>
            <p:nvPr/>
          </p:nvSpPr>
          <p:spPr>
            <a:xfrm>
              <a:off x="3151486" y="4708118"/>
              <a:ext cx="3416320"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各个小组成员的分工</a:t>
              </a:r>
              <a:endParaRPr lang="zh-CN" altLang="en-US" sz="2800" b="1" dirty="0">
                <a:solidFill>
                  <a:schemeClr val="tx1">
                    <a:lumMod val="85000"/>
                    <a:lumOff val="1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right)">
                                      <p:cBhvr>
                                        <p:cTn id="13" dur="500"/>
                                        <p:tgtEl>
                                          <p:spTgt spid="20"/>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ppt_x</p:attrName>
                                        </p:attrNameLst>
                                      </p:cBhvr>
                                      <p:tavLst>
                                        <p:tav tm="0">
                                          <p:val>
                                            <p:strVal val="#ppt_x-#ppt_w*1.125000"/>
                                          </p:val>
                                        </p:tav>
                                        <p:tav tm="100000">
                                          <p:val>
                                            <p:strVal val="#ppt_x"/>
                                          </p:val>
                                        </p:tav>
                                      </p:tavLst>
                                    </p:anim>
                                    <p:animEffect transition="in" filter="wipe(right)">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81095" y="1539154"/>
            <a:ext cx="7829810" cy="645288"/>
            <a:chOff x="2038089" y="1705495"/>
            <a:chExt cx="7829810" cy="645288"/>
          </a:xfrm>
        </p:grpSpPr>
        <p:sp>
          <p:nvSpPr>
            <p:cNvPr id="2" name="Shape 2539"/>
            <p:cNvSpPr/>
            <p:nvPr/>
          </p:nvSpPr>
          <p:spPr>
            <a:xfrm>
              <a:off x="2038089" y="2015169"/>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2800"/>
            </a:p>
          </p:txBody>
        </p:sp>
        <p:grpSp>
          <p:nvGrpSpPr>
            <p:cNvPr id="10" name="组合 9"/>
            <p:cNvGrpSpPr/>
            <p:nvPr/>
          </p:nvGrpSpPr>
          <p:grpSpPr>
            <a:xfrm>
              <a:off x="2534258" y="1705495"/>
              <a:ext cx="7333641" cy="645288"/>
              <a:chOff x="874712" y="1114425"/>
              <a:chExt cx="7333641" cy="645288"/>
            </a:xfrm>
          </p:grpSpPr>
          <p:sp>
            <p:nvSpPr>
              <p:cNvPr id="11" name="矩形 10"/>
              <p:cNvSpPr/>
              <p:nvPr/>
            </p:nvSpPr>
            <p:spPr>
              <a:xfrm>
                <a:off x="874712" y="1464889"/>
                <a:ext cx="7333641" cy="29482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rPr>
                  <a:t>我</a:t>
                </a:r>
                <a:r>
                  <a:rPr lang="zh-CN" altLang="en-US" sz="1200" dirty="0" smtClean="0">
                    <a:solidFill>
                      <a:schemeClr val="tx1">
                        <a:lumMod val="50000"/>
                        <a:lumOff val="50000"/>
                      </a:schemeClr>
                    </a:solidFill>
                  </a:rPr>
                  <a:t>的学生模块的实现。</a:t>
                </a:r>
                <a:endParaRPr lang="zh-CN" altLang="en-US" sz="1200" dirty="0">
                  <a:solidFill>
                    <a:schemeClr val="tx1">
                      <a:lumMod val="50000"/>
                      <a:lumOff val="50000"/>
                    </a:schemeClr>
                  </a:solidFill>
                </a:endParaRPr>
              </a:p>
            </p:txBody>
          </p:sp>
          <p:sp>
            <p:nvSpPr>
              <p:cNvPr id="12" name="矩形 11"/>
              <p:cNvSpPr/>
              <p:nvPr/>
            </p:nvSpPr>
            <p:spPr>
              <a:xfrm>
                <a:off x="874713" y="1114425"/>
                <a:ext cx="2084387"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smtClean="0"/>
                  <a:t>刘草平</a:t>
                </a:r>
                <a:endParaRPr lang="zh-CN" altLang="en-US" b="1" dirty="0"/>
              </a:p>
            </p:txBody>
          </p:sp>
        </p:grpSp>
      </p:grpSp>
      <p:grpSp>
        <p:nvGrpSpPr>
          <p:cNvPr id="20" name="组合 19"/>
          <p:cNvGrpSpPr/>
          <p:nvPr/>
        </p:nvGrpSpPr>
        <p:grpSpPr>
          <a:xfrm>
            <a:off x="2181095" y="2752297"/>
            <a:ext cx="7829810" cy="542762"/>
            <a:chOff x="2038089" y="3448890"/>
            <a:chExt cx="7829810" cy="542762"/>
          </a:xfrm>
        </p:grpSpPr>
        <p:sp>
          <p:nvSpPr>
            <p:cNvPr id="3" name="Shape 2539"/>
            <p:cNvSpPr/>
            <p:nvPr/>
          </p:nvSpPr>
          <p:spPr>
            <a:xfrm>
              <a:off x="2038089" y="3656039"/>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2800"/>
            </a:p>
          </p:txBody>
        </p:sp>
        <p:grpSp>
          <p:nvGrpSpPr>
            <p:cNvPr id="13" name="组合 12"/>
            <p:cNvGrpSpPr/>
            <p:nvPr/>
          </p:nvGrpSpPr>
          <p:grpSpPr>
            <a:xfrm>
              <a:off x="2534258" y="3448890"/>
              <a:ext cx="7333641" cy="542762"/>
              <a:chOff x="874712" y="1216951"/>
              <a:chExt cx="7333641" cy="542762"/>
            </a:xfrm>
          </p:grpSpPr>
          <p:sp>
            <p:nvSpPr>
              <p:cNvPr id="14" name="矩形 13"/>
              <p:cNvSpPr/>
              <p:nvPr/>
            </p:nvSpPr>
            <p:spPr>
              <a:xfrm>
                <a:off x="874712" y="1464889"/>
                <a:ext cx="7333641" cy="29482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smtClean="0">
                    <a:solidFill>
                      <a:schemeClr val="tx1">
                        <a:lumMod val="50000"/>
                        <a:lumOff val="50000"/>
                      </a:schemeClr>
                    </a:solidFill>
                  </a:rPr>
                  <a:t>成绩查看模块的实现。</a:t>
                </a:r>
                <a:endParaRPr lang="zh-CN" altLang="en-US" sz="1200" dirty="0">
                  <a:solidFill>
                    <a:schemeClr val="tx1">
                      <a:lumMod val="50000"/>
                      <a:lumOff val="50000"/>
                    </a:schemeClr>
                  </a:solidFill>
                </a:endParaRPr>
              </a:p>
            </p:txBody>
          </p:sp>
          <p:sp>
            <p:nvSpPr>
              <p:cNvPr id="15" name="矩形 14"/>
              <p:cNvSpPr/>
              <p:nvPr/>
            </p:nvSpPr>
            <p:spPr>
              <a:xfrm>
                <a:off x="874713" y="1216951"/>
                <a:ext cx="2662178"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smtClean="0"/>
                  <a:t>马青云</a:t>
                </a:r>
                <a:endParaRPr lang="zh-CN" altLang="en-US" b="1" dirty="0"/>
              </a:p>
            </p:txBody>
          </p:sp>
        </p:grpSp>
      </p:grpSp>
      <p:grpSp>
        <p:nvGrpSpPr>
          <p:cNvPr id="21" name="组合 20"/>
          <p:cNvGrpSpPr/>
          <p:nvPr/>
        </p:nvGrpSpPr>
        <p:grpSpPr>
          <a:xfrm>
            <a:off x="2181095" y="3940000"/>
            <a:ext cx="7829810" cy="664396"/>
            <a:chOff x="2038089" y="4987234"/>
            <a:chExt cx="7829810" cy="664396"/>
          </a:xfrm>
        </p:grpSpPr>
        <p:sp>
          <p:nvSpPr>
            <p:cNvPr id="4" name="Shape 2539"/>
            <p:cNvSpPr/>
            <p:nvPr/>
          </p:nvSpPr>
          <p:spPr>
            <a:xfrm>
              <a:off x="2038089" y="5296908"/>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2800"/>
            </a:p>
          </p:txBody>
        </p:sp>
        <p:grpSp>
          <p:nvGrpSpPr>
            <p:cNvPr id="16" name="组合 15"/>
            <p:cNvGrpSpPr/>
            <p:nvPr/>
          </p:nvGrpSpPr>
          <p:grpSpPr>
            <a:xfrm>
              <a:off x="2534258" y="4987234"/>
              <a:ext cx="7333641" cy="664396"/>
              <a:chOff x="874712" y="1114425"/>
              <a:chExt cx="7333641" cy="664396"/>
            </a:xfrm>
          </p:grpSpPr>
          <p:sp>
            <p:nvSpPr>
              <p:cNvPr id="17" name="矩形 16"/>
              <p:cNvSpPr/>
              <p:nvPr/>
            </p:nvSpPr>
            <p:spPr>
              <a:xfrm>
                <a:off x="874712" y="1464889"/>
                <a:ext cx="7333641" cy="3139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smtClean="0">
                    <a:solidFill>
                      <a:schemeClr val="tx1">
                        <a:lumMod val="50000"/>
                        <a:lumOff val="50000"/>
                      </a:schemeClr>
                    </a:solidFill>
                  </a:rPr>
                  <a:t>修改课题提</a:t>
                </a:r>
                <a:r>
                  <a:rPr lang="en-US" altLang="zh-CN" sz="1200" dirty="0" smtClean="0">
                    <a:solidFill>
                      <a:schemeClr val="tx1">
                        <a:lumMod val="50000"/>
                        <a:lumOff val="50000"/>
                      </a:schemeClr>
                    </a:solidFill>
                  </a:rPr>
                  <a:t>/</a:t>
                </a:r>
                <a:r>
                  <a:rPr lang="zh-CN" altLang="en-US" sz="1200" dirty="0" smtClean="0">
                    <a:solidFill>
                      <a:schemeClr val="tx1">
                        <a:lumMod val="50000"/>
                        <a:lumOff val="50000"/>
                      </a:schemeClr>
                    </a:solidFill>
                  </a:rPr>
                  <a:t>选择学生模块的实现，页面设计。</a:t>
                </a:r>
                <a:endParaRPr lang="zh-CN" altLang="en-US" sz="1200" dirty="0">
                  <a:solidFill>
                    <a:schemeClr val="tx1">
                      <a:lumMod val="50000"/>
                      <a:lumOff val="50000"/>
                    </a:schemeClr>
                  </a:solidFill>
                </a:endParaRPr>
              </a:p>
            </p:txBody>
          </p:sp>
          <p:sp>
            <p:nvSpPr>
              <p:cNvPr id="18" name="矩形 17"/>
              <p:cNvSpPr/>
              <p:nvPr/>
            </p:nvSpPr>
            <p:spPr>
              <a:xfrm>
                <a:off x="874713" y="1114425"/>
                <a:ext cx="2084387"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smtClean="0"/>
                  <a:t>王中琦</a:t>
                </a:r>
                <a:endParaRPr lang="zh-CN" altLang="en-US" b="1" dirty="0"/>
              </a:p>
            </p:txBody>
          </p:sp>
        </p:grpSp>
      </p:grpSp>
      <p:grpSp>
        <p:nvGrpSpPr>
          <p:cNvPr id="22" name="组合 21"/>
          <p:cNvGrpSpPr/>
          <p:nvPr/>
        </p:nvGrpSpPr>
        <p:grpSpPr>
          <a:xfrm>
            <a:off x="4212505" y="682599"/>
            <a:ext cx="3766991" cy="716500"/>
            <a:chOff x="2976152" y="4708118"/>
            <a:chExt cx="3766991" cy="716500"/>
          </a:xfrm>
        </p:grpSpPr>
        <p:sp>
          <p:nvSpPr>
            <p:cNvPr id="23" name="文本框 22"/>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endParaRPr lang="en-US" altLang="zh-CN" sz="1050" dirty="0" smtClean="0">
                <a:solidFill>
                  <a:schemeClr val="accent1"/>
                </a:solidFill>
                <a:latin typeface="Century Gothic" panose="020B0502020202020204" pitchFamily="34" charset="0"/>
              </a:endParaRPr>
            </a:p>
          </p:txBody>
        </p:sp>
        <p:sp>
          <p:nvSpPr>
            <p:cNvPr id="24" name="文本框 23"/>
            <p:cNvSpPr txBox="1"/>
            <p:nvPr/>
          </p:nvSpPr>
          <p:spPr>
            <a:xfrm>
              <a:off x="3151486" y="4708118"/>
              <a:ext cx="3416320"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各个小组成员的分工</a:t>
              </a:r>
              <a:endParaRPr lang="zh-CN" altLang="en-US" sz="2800" b="1" dirty="0">
                <a:solidFill>
                  <a:schemeClr val="tx1">
                    <a:lumMod val="85000"/>
                    <a:lumOff val="15000"/>
                  </a:schemeClr>
                </a:solidFill>
              </a:endParaRPr>
            </a:p>
          </p:txBody>
        </p:sp>
      </p:grpSp>
      <p:grpSp>
        <p:nvGrpSpPr>
          <p:cNvPr id="25" name="组合 24"/>
          <p:cNvGrpSpPr/>
          <p:nvPr/>
        </p:nvGrpSpPr>
        <p:grpSpPr>
          <a:xfrm>
            <a:off x="2235523" y="5153760"/>
            <a:ext cx="7829810" cy="645288"/>
            <a:chOff x="2038089" y="4987234"/>
            <a:chExt cx="7829810" cy="645288"/>
          </a:xfrm>
        </p:grpSpPr>
        <p:sp>
          <p:nvSpPr>
            <p:cNvPr id="26" name="Shape 2539"/>
            <p:cNvSpPr/>
            <p:nvPr/>
          </p:nvSpPr>
          <p:spPr>
            <a:xfrm>
              <a:off x="2038089" y="5296908"/>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2800"/>
            </a:p>
          </p:txBody>
        </p:sp>
        <p:grpSp>
          <p:nvGrpSpPr>
            <p:cNvPr id="27" name="组合 26"/>
            <p:cNvGrpSpPr/>
            <p:nvPr/>
          </p:nvGrpSpPr>
          <p:grpSpPr>
            <a:xfrm>
              <a:off x="2534258" y="4987234"/>
              <a:ext cx="7333641" cy="645288"/>
              <a:chOff x="874712" y="1114425"/>
              <a:chExt cx="7333641" cy="645288"/>
            </a:xfrm>
          </p:grpSpPr>
          <p:sp>
            <p:nvSpPr>
              <p:cNvPr id="28" name="矩形 27"/>
              <p:cNvSpPr/>
              <p:nvPr/>
            </p:nvSpPr>
            <p:spPr>
              <a:xfrm>
                <a:off x="874712" y="1464889"/>
                <a:ext cx="7333641" cy="29482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smtClean="0">
                    <a:solidFill>
                      <a:schemeClr val="tx1">
                        <a:lumMod val="50000"/>
                        <a:lumOff val="50000"/>
                      </a:schemeClr>
                    </a:solidFill>
                  </a:rPr>
                  <a:t>提交课设模块的实现。</a:t>
                </a:r>
                <a:endParaRPr lang="zh-CN" altLang="en-US" sz="1200" dirty="0">
                  <a:solidFill>
                    <a:schemeClr val="tx1">
                      <a:lumMod val="50000"/>
                      <a:lumOff val="50000"/>
                    </a:schemeClr>
                  </a:solidFill>
                </a:endParaRPr>
              </a:p>
            </p:txBody>
          </p:sp>
          <p:sp>
            <p:nvSpPr>
              <p:cNvPr id="29" name="矩形 28"/>
              <p:cNvSpPr/>
              <p:nvPr/>
            </p:nvSpPr>
            <p:spPr>
              <a:xfrm>
                <a:off x="874713" y="1114425"/>
                <a:ext cx="2084387"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smtClean="0"/>
                  <a:t>蒙笑天</a:t>
                </a:r>
                <a:endParaRPr lang="zh-CN" altLang="en-US" b="1" dirty="0"/>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right)">
                                      <p:cBhvr>
                                        <p:cTn id="13" dur="500"/>
                                        <p:tgtEl>
                                          <p:spTgt spid="20"/>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ppt_x</p:attrName>
                                        </p:attrNameLst>
                                      </p:cBhvr>
                                      <p:tavLst>
                                        <p:tav tm="0">
                                          <p:val>
                                            <p:strVal val="#ppt_x-#ppt_w*1.125000"/>
                                          </p:val>
                                        </p:tav>
                                        <p:tav tm="100000">
                                          <p:val>
                                            <p:strVal val="#ppt_x"/>
                                          </p:val>
                                        </p:tav>
                                      </p:tavLst>
                                    </p:anim>
                                    <p:animEffect transition="in" filter="wipe(right)">
                                      <p:cBhvr>
                                        <p:cTn id="18" dur="500"/>
                                        <p:tgtEl>
                                          <p:spTgt spid="21"/>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p:tgtEl>
                                          <p:spTgt spid="25"/>
                                        </p:tgtEl>
                                        <p:attrNameLst>
                                          <p:attrName>ppt_x</p:attrName>
                                        </p:attrNameLst>
                                      </p:cBhvr>
                                      <p:tavLst>
                                        <p:tav tm="0">
                                          <p:val>
                                            <p:strVal val="#ppt_x-#ppt_w*1.125000"/>
                                          </p:val>
                                        </p:tav>
                                        <p:tav tm="100000">
                                          <p:val>
                                            <p:strVal val="#ppt_x"/>
                                          </p:val>
                                        </p:tav>
                                      </p:tavLst>
                                    </p:anim>
                                    <p:animEffect transition="in" filter="wipe(righ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285519" y="364366"/>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学生选题</a:t>
            </a:r>
            <a:endParaRPr lang="zh-CN" altLang="en-US" sz="2800" b="1" dirty="0">
              <a:solidFill>
                <a:schemeClr val="tx1">
                  <a:lumMod val="85000"/>
                  <a:lumOff val="15000"/>
                </a:schemeClr>
              </a:solidFill>
            </a:endParaRPr>
          </a:p>
        </p:txBody>
      </p:sp>
      <p:pic>
        <p:nvPicPr>
          <p:cNvPr id="3" name="图片 2"/>
          <p:cNvPicPr>
            <a:picLocks noChangeAspect="1"/>
          </p:cNvPicPr>
          <p:nvPr/>
        </p:nvPicPr>
        <p:blipFill>
          <a:blip r:embed="rId1"/>
          <a:stretch>
            <a:fillRect/>
          </a:stretch>
        </p:blipFill>
        <p:spPr>
          <a:xfrm>
            <a:off x="1178352" y="938397"/>
            <a:ext cx="9752014" cy="4001248"/>
          </a:xfrm>
          <a:prstGeom prst="rect">
            <a:avLst/>
          </a:prstGeom>
        </p:spPr>
      </p:pic>
      <p:sp>
        <p:nvSpPr>
          <p:cNvPr id="21" name="矩形 20"/>
          <p:cNvSpPr/>
          <p:nvPr/>
        </p:nvSpPr>
        <p:spPr>
          <a:xfrm>
            <a:off x="1229980" y="5032417"/>
            <a:ext cx="4105877" cy="646331"/>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200" dirty="0" smtClean="0">
                <a:solidFill>
                  <a:schemeClr val="tx1">
                    <a:lumMod val="65000"/>
                    <a:lumOff val="35000"/>
                  </a:schemeClr>
                </a:solidFill>
                <a:latin typeface="微软雅黑"/>
                <a:ea typeface="微软雅黑"/>
                <a:cs typeface="Arial" panose="020B0604020202090204" pitchFamily="34" charset="0"/>
              </a:rPr>
              <a:t>学生可以通过学院，标签，余量来筛选，选择适合自己的毕设课题。</a:t>
            </a:r>
            <a:endParaRPr lang="zh-CN" altLang="en-US" sz="1200" dirty="0">
              <a:solidFill>
                <a:schemeClr val="tx1">
                  <a:lumMod val="65000"/>
                  <a:lumOff val="35000"/>
                </a:schemeClr>
              </a:solidFill>
              <a:latin typeface="微软雅黑"/>
              <a:ea typeface="微软雅黑"/>
              <a:cs typeface="Arial" panose="020B060402020209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285519" y="364366"/>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学生选题</a:t>
            </a:r>
            <a:endParaRPr lang="zh-CN" altLang="en-US" sz="2800" b="1" dirty="0">
              <a:solidFill>
                <a:schemeClr val="tx1">
                  <a:lumMod val="85000"/>
                  <a:lumOff val="15000"/>
                </a:schemeClr>
              </a:solidFill>
            </a:endParaRPr>
          </a:p>
        </p:txBody>
      </p:sp>
      <p:sp>
        <p:nvSpPr>
          <p:cNvPr id="21" name="矩形 20"/>
          <p:cNvSpPr/>
          <p:nvPr/>
        </p:nvSpPr>
        <p:spPr>
          <a:xfrm>
            <a:off x="1229980" y="5032417"/>
            <a:ext cx="4105877" cy="336695"/>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200" dirty="0" smtClean="0">
                <a:solidFill>
                  <a:schemeClr val="tx1">
                    <a:lumMod val="65000"/>
                    <a:lumOff val="35000"/>
                  </a:schemeClr>
                </a:solidFill>
                <a:latin typeface="微软雅黑"/>
                <a:ea typeface="微软雅黑"/>
                <a:cs typeface="Arial" panose="020B0604020202090204" pitchFamily="34" charset="0"/>
              </a:rPr>
              <a:t>通过点击查看已选课题，看看自己选题的状态。</a:t>
            </a:r>
            <a:endParaRPr lang="zh-CN" altLang="en-US" sz="1200" dirty="0">
              <a:solidFill>
                <a:schemeClr val="tx1">
                  <a:lumMod val="65000"/>
                  <a:lumOff val="35000"/>
                </a:schemeClr>
              </a:solidFill>
              <a:latin typeface="微软雅黑"/>
              <a:ea typeface="微软雅黑"/>
              <a:cs typeface="Arial" panose="020B0604020202090204" pitchFamily="34" charset="0"/>
            </a:endParaRPr>
          </a:p>
        </p:txBody>
      </p:sp>
      <p:pic>
        <p:nvPicPr>
          <p:cNvPr id="4" name="图片 3"/>
          <p:cNvPicPr>
            <a:picLocks noChangeAspect="1"/>
          </p:cNvPicPr>
          <p:nvPr/>
        </p:nvPicPr>
        <p:blipFill>
          <a:blip r:embed="rId1"/>
          <a:stretch>
            <a:fillRect/>
          </a:stretch>
        </p:blipFill>
        <p:spPr>
          <a:xfrm>
            <a:off x="1229980" y="969787"/>
            <a:ext cx="7419827" cy="39804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926446" y="364366"/>
            <a:ext cx="233910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毕设课题申请</a:t>
            </a:r>
            <a:endParaRPr lang="zh-CN" altLang="en-US" sz="2800" b="1" dirty="0">
              <a:solidFill>
                <a:schemeClr val="tx1">
                  <a:lumMod val="85000"/>
                  <a:lumOff val="15000"/>
                </a:schemeClr>
              </a:solidFill>
            </a:endParaRPr>
          </a:p>
        </p:txBody>
      </p:sp>
      <p:sp>
        <p:nvSpPr>
          <p:cNvPr id="21" name="矩形 20"/>
          <p:cNvSpPr/>
          <p:nvPr/>
        </p:nvSpPr>
        <p:spPr>
          <a:xfrm>
            <a:off x="2523067" y="5069362"/>
            <a:ext cx="4105877" cy="646331"/>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200" dirty="0" smtClean="0">
                <a:solidFill>
                  <a:schemeClr val="tx1">
                    <a:lumMod val="65000"/>
                    <a:lumOff val="35000"/>
                  </a:schemeClr>
                </a:solidFill>
                <a:latin typeface="微软雅黑"/>
                <a:ea typeface="微软雅黑"/>
                <a:cs typeface="Arial" panose="020B0604020202090204" pitchFamily="34" charset="0"/>
              </a:rPr>
              <a:t>老师在该模块提交课题名称，课题的编号，选择课题的方向，写入对该课题的介绍。</a:t>
            </a:r>
            <a:endParaRPr lang="zh-CN" altLang="en-US" sz="1200" dirty="0">
              <a:solidFill>
                <a:schemeClr val="tx1">
                  <a:lumMod val="65000"/>
                  <a:lumOff val="35000"/>
                </a:schemeClr>
              </a:solidFill>
              <a:latin typeface="微软雅黑"/>
              <a:ea typeface="微软雅黑"/>
              <a:cs typeface="Arial" panose="020B0604020202090204" pitchFamily="34" charset="0"/>
            </a:endParaRPr>
          </a:p>
        </p:txBody>
      </p:sp>
      <p:pic>
        <p:nvPicPr>
          <p:cNvPr id="4" name="图片 3"/>
          <p:cNvPicPr>
            <a:picLocks noChangeAspect="1"/>
          </p:cNvPicPr>
          <p:nvPr/>
        </p:nvPicPr>
        <p:blipFill>
          <a:blip r:embed="rId1"/>
          <a:stretch>
            <a:fillRect/>
          </a:stretch>
        </p:blipFill>
        <p:spPr>
          <a:xfrm>
            <a:off x="2500493" y="959148"/>
            <a:ext cx="6735859" cy="39205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926446" y="364366"/>
            <a:ext cx="233910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毕设课题申请</a:t>
            </a:r>
            <a:endParaRPr lang="zh-CN" altLang="en-US" sz="2800" b="1" dirty="0">
              <a:solidFill>
                <a:schemeClr val="tx1">
                  <a:lumMod val="85000"/>
                  <a:lumOff val="15000"/>
                </a:schemeClr>
              </a:solidFill>
            </a:endParaRPr>
          </a:p>
        </p:txBody>
      </p:sp>
      <p:sp>
        <p:nvSpPr>
          <p:cNvPr id="21" name="矩形 20"/>
          <p:cNvSpPr/>
          <p:nvPr/>
        </p:nvSpPr>
        <p:spPr>
          <a:xfrm>
            <a:off x="2181323" y="5457287"/>
            <a:ext cx="4105877" cy="645160"/>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200" dirty="0" smtClean="0">
                <a:solidFill>
                  <a:schemeClr val="tx1">
                    <a:lumMod val="65000"/>
                    <a:lumOff val="35000"/>
                  </a:schemeClr>
                </a:solidFill>
                <a:latin typeface="微软雅黑"/>
                <a:ea typeface="微软雅黑"/>
                <a:cs typeface="Arial" panose="020B0604020202090204" pitchFamily="34" charset="0"/>
              </a:rPr>
              <a:t>通过上面的提交，再经过后台同意后，选题系统更新毕设课题。</a:t>
            </a:r>
            <a:endParaRPr lang="zh-CN" altLang="en-US" sz="1200" dirty="0">
              <a:solidFill>
                <a:schemeClr val="tx1">
                  <a:lumMod val="65000"/>
                  <a:lumOff val="35000"/>
                </a:schemeClr>
              </a:solidFill>
              <a:latin typeface="微软雅黑"/>
              <a:ea typeface="微软雅黑"/>
              <a:cs typeface="Arial" panose="020B0604020202090204" pitchFamily="34" charset="0"/>
            </a:endParaRPr>
          </a:p>
        </p:txBody>
      </p:sp>
      <p:pic>
        <p:nvPicPr>
          <p:cNvPr id="2" name="图片 1"/>
          <p:cNvPicPr>
            <a:picLocks noChangeAspect="1"/>
          </p:cNvPicPr>
          <p:nvPr/>
        </p:nvPicPr>
        <p:blipFill>
          <a:blip r:embed="rId1"/>
          <a:stretch>
            <a:fillRect/>
          </a:stretch>
        </p:blipFill>
        <p:spPr>
          <a:xfrm>
            <a:off x="2088922" y="929873"/>
            <a:ext cx="8342679" cy="43057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285518" y="364366"/>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我的学生</a:t>
            </a:r>
            <a:endParaRPr lang="zh-CN" altLang="en-US" sz="2800" b="1" dirty="0">
              <a:solidFill>
                <a:schemeClr val="tx1">
                  <a:lumMod val="85000"/>
                  <a:lumOff val="15000"/>
                </a:schemeClr>
              </a:solidFill>
            </a:endParaRPr>
          </a:p>
        </p:txBody>
      </p:sp>
      <p:sp>
        <p:nvSpPr>
          <p:cNvPr id="21" name="矩形 20"/>
          <p:cNvSpPr/>
          <p:nvPr/>
        </p:nvSpPr>
        <p:spPr>
          <a:xfrm>
            <a:off x="2181323" y="5457287"/>
            <a:ext cx="4105877" cy="646331"/>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200" dirty="0" smtClean="0">
                <a:solidFill>
                  <a:schemeClr val="tx1">
                    <a:lumMod val="65000"/>
                    <a:lumOff val="35000"/>
                  </a:schemeClr>
                </a:solidFill>
                <a:latin typeface="微软雅黑"/>
                <a:ea typeface="微软雅黑"/>
                <a:cs typeface="Arial" panose="020B0604020202090204" pitchFamily="34" charset="0"/>
              </a:rPr>
              <a:t>教师通过点击我的学生，查看学生的状态，点击详细信息，查看课设内容，对课设进行打分等等。</a:t>
            </a:r>
            <a:endParaRPr lang="zh-CN" altLang="en-US" sz="1200" dirty="0">
              <a:solidFill>
                <a:schemeClr val="tx1">
                  <a:lumMod val="65000"/>
                  <a:lumOff val="35000"/>
                </a:schemeClr>
              </a:solidFill>
              <a:latin typeface="微软雅黑"/>
              <a:ea typeface="微软雅黑"/>
              <a:cs typeface="Arial" panose="020B0604020202090204" pitchFamily="34" charset="0"/>
            </a:endParaRPr>
          </a:p>
        </p:txBody>
      </p:sp>
      <p:pic>
        <p:nvPicPr>
          <p:cNvPr id="3" name="图片 2"/>
          <p:cNvPicPr>
            <a:picLocks noChangeAspect="1"/>
          </p:cNvPicPr>
          <p:nvPr/>
        </p:nvPicPr>
        <p:blipFill>
          <a:blip r:embed="rId1"/>
          <a:stretch>
            <a:fillRect/>
          </a:stretch>
        </p:blipFill>
        <p:spPr>
          <a:xfrm>
            <a:off x="2181323" y="887586"/>
            <a:ext cx="8161103" cy="43780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490156" y="364366"/>
            <a:ext cx="5211683"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查看学生的课设以及成绩的评定</a:t>
            </a:r>
            <a:endParaRPr lang="zh-CN" altLang="en-US" sz="2800" b="1" dirty="0">
              <a:solidFill>
                <a:schemeClr val="tx1">
                  <a:lumMod val="85000"/>
                  <a:lumOff val="15000"/>
                </a:schemeClr>
              </a:solidFill>
            </a:endParaRPr>
          </a:p>
        </p:txBody>
      </p:sp>
      <p:sp>
        <p:nvSpPr>
          <p:cNvPr id="21" name="矩形 20"/>
          <p:cNvSpPr/>
          <p:nvPr/>
        </p:nvSpPr>
        <p:spPr>
          <a:xfrm>
            <a:off x="2181323" y="5457287"/>
            <a:ext cx="4105877" cy="645160"/>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200" dirty="0" smtClean="0">
                <a:solidFill>
                  <a:schemeClr val="tx1">
                    <a:lumMod val="65000"/>
                    <a:lumOff val="35000"/>
                  </a:schemeClr>
                </a:solidFill>
                <a:latin typeface="微软雅黑"/>
                <a:ea typeface="微软雅黑"/>
                <a:cs typeface="Arial" panose="020B0604020202090204" pitchFamily="34" charset="0"/>
              </a:rPr>
              <a:t>教师点击详细信息后，对学生的课设进行查看，以及对成绩进行评定。</a:t>
            </a:r>
            <a:endParaRPr lang="zh-CN" altLang="en-US" sz="1200" dirty="0">
              <a:solidFill>
                <a:schemeClr val="tx1">
                  <a:lumMod val="65000"/>
                  <a:lumOff val="35000"/>
                </a:schemeClr>
              </a:solidFill>
              <a:latin typeface="微软雅黑"/>
              <a:ea typeface="微软雅黑"/>
              <a:cs typeface="Arial" panose="020B0604020202090204" pitchFamily="34"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81323" y="938386"/>
            <a:ext cx="8168640" cy="4382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517680" y="364366"/>
            <a:ext cx="3156634"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修改课题</a:t>
            </a:r>
            <a:r>
              <a:rPr lang="en-US" altLang="zh-CN" sz="2800" b="1" dirty="0" smtClean="0">
                <a:solidFill>
                  <a:schemeClr val="tx1">
                    <a:lumMod val="85000"/>
                    <a:lumOff val="15000"/>
                  </a:schemeClr>
                </a:solidFill>
              </a:rPr>
              <a:t>/</a:t>
            </a:r>
            <a:r>
              <a:rPr lang="zh-CN" altLang="en-US" sz="2800" b="1" dirty="0" smtClean="0">
                <a:solidFill>
                  <a:schemeClr val="tx1">
                    <a:lumMod val="85000"/>
                    <a:lumOff val="15000"/>
                  </a:schemeClr>
                </a:solidFill>
              </a:rPr>
              <a:t>选择学生</a:t>
            </a:r>
            <a:endParaRPr lang="zh-CN" altLang="en-US" sz="2800" b="1" dirty="0">
              <a:solidFill>
                <a:schemeClr val="tx1">
                  <a:lumMod val="85000"/>
                  <a:lumOff val="15000"/>
                </a:schemeClr>
              </a:solidFill>
            </a:endParaRPr>
          </a:p>
        </p:txBody>
      </p:sp>
      <p:sp>
        <p:nvSpPr>
          <p:cNvPr id="21" name="矩形 20"/>
          <p:cNvSpPr/>
          <p:nvPr/>
        </p:nvSpPr>
        <p:spPr>
          <a:xfrm>
            <a:off x="2181323" y="5457287"/>
            <a:ext cx="4105877" cy="646331"/>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200" dirty="0" smtClean="0">
                <a:solidFill>
                  <a:schemeClr val="tx1">
                    <a:lumMod val="65000"/>
                    <a:lumOff val="35000"/>
                  </a:schemeClr>
                </a:solidFill>
                <a:latin typeface="微软雅黑"/>
                <a:ea typeface="微软雅黑"/>
                <a:cs typeface="Arial" panose="020B0604020202090204" pitchFamily="34" charset="0"/>
              </a:rPr>
              <a:t>教师通过点击修改课题</a:t>
            </a:r>
            <a:r>
              <a:rPr lang="en-US" altLang="zh-CN" sz="1200" dirty="0" smtClean="0">
                <a:solidFill>
                  <a:schemeClr val="tx1">
                    <a:lumMod val="65000"/>
                    <a:lumOff val="35000"/>
                  </a:schemeClr>
                </a:solidFill>
                <a:latin typeface="微软雅黑"/>
                <a:ea typeface="微软雅黑"/>
                <a:cs typeface="Arial" panose="020B0604020202090204" pitchFamily="34" charset="0"/>
              </a:rPr>
              <a:t>/</a:t>
            </a:r>
            <a:r>
              <a:rPr lang="zh-CN" altLang="en-US" sz="1200" dirty="0" smtClean="0">
                <a:solidFill>
                  <a:schemeClr val="tx1">
                    <a:lumMod val="65000"/>
                    <a:lumOff val="35000"/>
                  </a:schemeClr>
                </a:solidFill>
                <a:latin typeface="微软雅黑"/>
                <a:ea typeface="微软雅黑"/>
                <a:cs typeface="Arial" panose="020B0604020202090204" pitchFamily="34" charset="0"/>
              </a:rPr>
              <a:t>选择学生，修改课题或者进行学生选择。</a:t>
            </a:r>
            <a:endParaRPr lang="zh-CN" altLang="en-US" sz="1200" dirty="0">
              <a:solidFill>
                <a:schemeClr val="tx1">
                  <a:lumMod val="65000"/>
                  <a:lumOff val="35000"/>
                </a:schemeClr>
              </a:solidFill>
              <a:latin typeface="微软雅黑"/>
              <a:ea typeface="微软雅黑"/>
              <a:cs typeface="Arial" panose="020B0604020202090204" pitchFamily="34" charset="0"/>
            </a:endParaRPr>
          </a:p>
        </p:txBody>
      </p:sp>
      <p:pic>
        <p:nvPicPr>
          <p:cNvPr id="2" name="图片 1"/>
          <p:cNvPicPr>
            <a:picLocks noChangeAspect="1"/>
          </p:cNvPicPr>
          <p:nvPr/>
        </p:nvPicPr>
        <p:blipFill>
          <a:blip r:embed="rId1"/>
          <a:stretch>
            <a:fillRect/>
          </a:stretch>
        </p:blipFill>
        <p:spPr>
          <a:xfrm>
            <a:off x="2181323" y="1028186"/>
            <a:ext cx="8189930" cy="43935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285515" y="364366"/>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提交课设</a:t>
            </a:r>
            <a:endParaRPr lang="zh-CN" altLang="en-US" sz="2800" b="1" dirty="0">
              <a:solidFill>
                <a:schemeClr val="tx1">
                  <a:lumMod val="85000"/>
                  <a:lumOff val="15000"/>
                </a:schemeClr>
              </a:solidFill>
            </a:endParaRPr>
          </a:p>
        </p:txBody>
      </p:sp>
      <p:sp>
        <p:nvSpPr>
          <p:cNvPr id="21" name="矩形 20"/>
          <p:cNvSpPr/>
          <p:nvPr/>
        </p:nvSpPr>
        <p:spPr>
          <a:xfrm>
            <a:off x="2181323" y="5457287"/>
            <a:ext cx="4105877" cy="369332"/>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200" dirty="0" smtClean="0">
                <a:solidFill>
                  <a:schemeClr val="tx1">
                    <a:lumMod val="65000"/>
                    <a:lumOff val="35000"/>
                  </a:schemeClr>
                </a:solidFill>
                <a:latin typeface="微软雅黑"/>
                <a:ea typeface="微软雅黑"/>
                <a:cs typeface="Arial" panose="020B0604020202090204" pitchFamily="34" charset="0"/>
              </a:rPr>
              <a:t>学生通过点击提交课设，提交相关的课设。</a:t>
            </a:r>
            <a:endParaRPr lang="zh-CN" altLang="en-US" sz="1200" dirty="0">
              <a:solidFill>
                <a:schemeClr val="tx1">
                  <a:lumMod val="65000"/>
                  <a:lumOff val="35000"/>
                </a:schemeClr>
              </a:solidFill>
              <a:latin typeface="微软雅黑"/>
              <a:ea typeface="微软雅黑"/>
              <a:cs typeface="Arial" panose="020B0604020202090204" pitchFamily="34" charset="0"/>
            </a:endParaRPr>
          </a:p>
        </p:txBody>
      </p:sp>
      <p:pic>
        <p:nvPicPr>
          <p:cNvPr id="3" name="图片 2"/>
          <p:cNvPicPr>
            <a:picLocks noChangeAspect="1"/>
          </p:cNvPicPr>
          <p:nvPr/>
        </p:nvPicPr>
        <p:blipFill>
          <a:blip r:embed="rId1"/>
          <a:stretch>
            <a:fillRect/>
          </a:stretch>
        </p:blipFill>
        <p:spPr>
          <a:xfrm>
            <a:off x="2181323" y="1009506"/>
            <a:ext cx="8126318" cy="43594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占位符 20"/>
          <p:cNvPicPr>
            <a:picLocks noGrp="1" noChangeAspect="1"/>
          </p:cNvPicPr>
          <p:nvPr>
            <p:ph type="pic" sz="quarter" idx="11"/>
          </p:nvPr>
        </p:nvPicPr>
        <p:blipFill>
          <a:blip r:embed="rId1">
            <a:extLst>
              <a:ext uri="{28A0092B-C50C-407E-A947-70E740481C1C}">
                <a14:useLocalDpi xmlns:a14="http://schemas.microsoft.com/office/drawing/2010/main" val="0"/>
              </a:ext>
            </a:extLst>
          </a:blip>
          <a:stretch>
            <a:fillRect/>
          </a:stretch>
        </p:blipFill>
        <p:spPr>
          <a:xfrm>
            <a:off x="1346937" y="1760715"/>
            <a:ext cx="2324172" cy="2006963"/>
          </a:xfrm>
        </p:spPr>
      </p:pic>
      <p:pic>
        <p:nvPicPr>
          <p:cNvPr id="22" name="图片占位符 21"/>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3742318" y="1760719"/>
            <a:ext cx="4706291" cy="4066187"/>
          </a:xfrm>
        </p:spPr>
      </p:pic>
      <p:pic>
        <p:nvPicPr>
          <p:cNvPr id="23" name="图片占位符 22"/>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8520911" y="3819944"/>
            <a:ext cx="2324172" cy="2006963"/>
          </a:xfrm>
        </p:spPr>
      </p:pic>
      <p:grpSp>
        <p:nvGrpSpPr>
          <p:cNvPr id="25" name="组合 24"/>
          <p:cNvGrpSpPr/>
          <p:nvPr/>
        </p:nvGrpSpPr>
        <p:grpSpPr>
          <a:xfrm>
            <a:off x="8520194" y="1751820"/>
            <a:ext cx="2325606" cy="2006963"/>
            <a:chOff x="8520194" y="1751820"/>
            <a:chExt cx="2325606" cy="2006963"/>
          </a:xfrm>
        </p:grpSpPr>
        <p:sp>
          <p:nvSpPr>
            <p:cNvPr id="8" name="Rectangle 9"/>
            <p:cNvSpPr/>
            <p:nvPr/>
          </p:nvSpPr>
          <p:spPr>
            <a:xfrm>
              <a:off x="8520194" y="1751820"/>
              <a:ext cx="2325606" cy="200696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15" name="矩形 14"/>
            <p:cNvSpPr/>
            <p:nvPr/>
          </p:nvSpPr>
          <p:spPr>
            <a:xfrm>
              <a:off x="8770038" y="2164031"/>
              <a:ext cx="1825917" cy="1196975"/>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bg1"/>
                  </a:solidFill>
                </a:rPr>
                <a:t>前期工作严格按照了管理文档来执行，在指定的时间内完成了分组、需求确定、技术栈确定和数据库建立等内容</a:t>
              </a:r>
              <a:endParaRPr lang="zh-CN" altLang="en-US" sz="1200" dirty="0">
                <a:solidFill>
                  <a:schemeClr val="bg1"/>
                </a:solidFill>
              </a:endParaRPr>
            </a:p>
          </p:txBody>
        </p:sp>
      </p:grpSp>
      <p:grpSp>
        <p:nvGrpSpPr>
          <p:cNvPr id="24" name="组合 23"/>
          <p:cNvGrpSpPr/>
          <p:nvPr/>
        </p:nvGrpSpPr>
        <p:grpSpPr>
          <a:xfrm>
            <a:off x="1346220" y="3819941"/>
            <a:ext cx="2325606" cy="2006963"/>
            <a:chOff x="1346220" y="3819941"/>
            <a:chExt cx="2325606" cy="2006963"/>
          </a:xfrm>
        </p:grpSpPr>
        <p:sp>
          <p:nvSpPr>
            <p:cNvPr id="6" name="Rectangle 7"/>
            <p:cNvSpPr/>
            <p:nvPr/>
          </p:nvSpPr>
          <p:spPr>
            <a:xfrm>
              <a:off x="1346220" y="3819941"/>
              <a:ext cx="2325606" cy="200696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17" name="矩形 16"/>
            <p:cNvSpPr/>
            <p:nvPr/>
          </p:nvSpPr>
          <p:spPr>
            <a:xfrm>
              <a:off x="1596064" y="4223257"/>
              <a:ext cx="1825917" cy="1196975"/>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bg1"/>
                  </a:solidFill>
                </a:rPr>
                <a:t>后期的代码编写未能严格按照管理文档来执行，在第十周结束后仍未完成整个系统的开发，只有部分组完成</a:t>
              </a:r>
              <a:endParaRPr lang="zh-CN" altLang="en-US" sz="1200" dirty="0">
                <a:solidFill>
                  <a:schemeClr val="bg1"/>
                </a:solidFill>
              </a:endParaRPr>
            </a:p>
          </p:txBody>
        </p:sp>
      </p:grpSp>
      <p:grpSp>
        <p:nvGrpSpPr>
          <p:cNvPr id="11" name="组合 10"/>
          <p:cNvGrpSpPr/>
          <p:nvPr/>
        </p:nvGrpSpPr>
        <p:grpSpPr>
          <a:xfrm>
            <a:off x="4212505" y="549249"/>
            <a:ext cx="3766991" cy="522190"/>
            <a:chOff x="2976152" y="4902428"/>
            <a:chExt cx="3766991" cy="522190"/>
          </a:xfrm>
        </p:grpSpPr>
        <p:sp>
          <p:nvSpPr>
            <p:cNvPr id="12" name="文本框 11"/>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endParaRPr lang="en-US" altLang="zh-CN" sz="1050" dirty="0" smtClean="0">
                <a:solidFill>
                  <a:schemeClr val="accent1"/>
                </a:solidFill>
                <a:latin typeface="Century Gothic" panose="020B0502020202020204" pitchFamily="34" charset="0"/>
              </a:endParaRPr>
            </a:p>
          </p:txBody>
        </p:sp>
        <p:sp>
          <p:nvSpPr>
            <p:cNvPr id="13" name="文本框 12"/>
            <p:cNvSpPr txBox="1"/>
            <p:nvPr/>
          </p:nvSpPr>
          <p:spPr>
            <a:xfrm>
              <a:off x="3698236" y="4902428"/>
              <a:ext cx="232029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实际执行情况</a:t>
              </a:r>
              <a:endParaRPr lang="zh-CN" altLang="en-US" sz="2800" b="1" dirty="0">
                <a:solidFill>
                  <a:schemeClr val="tx1">
                    <a:lumMod val="85000"/>
                    <a:lumOff val="1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14" presetClass="entr" presetSubtype="1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randombar(horizontal)">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285514" y="364366"/>
            <a:ext cx="1620958"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成绩查询</a:t>
            </a:r>
            <a:endParaRPr lang="zh-CN" altLang="en-US" sz="2800" b="1" dirty="0">
              <a:solidFill>
                <a:schemeClr val="tx1">
                  <a:lumMod val="85000"/>
                  <a:lumOff val="15000"/>
                </a:schemeClr>
              </a:solidFill>
            </a:endParaRPr>
          </a:p>
        </p:txBody>
      </p:sp>
      <p:sp>
        <p:nvSpPr>
          <p:cNvPr id="21" name="矩形 20"/>
          <p:cNvSpPr/>
          <p:nvPr/>
        </p:nvSpPr>
        <p:spPr>
          <a:xfrm>
            <a:off x="2181323" y="5457287"/>
            <a:ext cx="4105877" cy="369332"/>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lang="zh-CN" altLang="en-US" sz="1200" dirty="0" smtClean="0">
                <a:solidFill>
                  <a:schemeClr val="tx1">
                    <a:lumMod val="65000"/>
                    <a:lumOff val="35000"/>
                  </a:schemeClr>
                </a:solidFill>
                <a:latin typeface="微软雅黑"/>
                <a:ea typeface="微软雅黑"/>
                <a:cs typeface="Arial" panose="020B0604020202090204" pitchFamily="34" charset="0"/>
              </a:rPr>
              <a:t>学生通过点击成绩查询，查看课设的成绩。</a:t>
            </a:r>
            <a:endParaRPr lang="zh-CN" altLang="en-US" sz="1200" dirty="0">
              <a:solidFill>
                <a:schemeClr val="tx1">
                  <a:lumMod val="65000"/>
                  <a:lumOff val="35000"/>
                </a:schemeClr>
              </a:solidFill>
              <a:latin typeface="微软雅黑"/>
              <a:ea typeface="微软雅黑"/>
              <a:cs typeface="Arial" panose="020B0604020202090204" pitchFamily="34" charset="0"/>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09793" y="1076059"/>
            <a:ext cx="7772400" cy="43812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7048"/>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08447" y="3098787"/>
            <a:ext cx="3375106" cy="1207439"/>
            <a:chOff x="4408447" y="3098787"/>
            <a:chExt cx="3375106" cy="1207439"/>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408447" y="3098787"/>
              <a:ext cx="3375106" cy="1207439"/>
              <a:chOff x="2849419" y="4562974"/>
              <a:chExt cx="3375106" cy="1207439"/>
            </a:xfrm>
          </p:grpSpPr>
          <p:sp>
            <p:nvSpPr>
              <p:cNvPr id="10" name="文本框 9"/>
              <p:cNvSpPr txBox="1"/>
              <p:nvPr/>
            </p:nvSpPr>
            <p:spPr>
              <a:xfrm>
                <a:off x="2849419" y="5462636"/>
                <a:ext cx="3375106" cy="307777"/>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latin typeface="Century Gothic" panose="020B0502020202020204" pitchFamily="34" charset="0"/>
                  </a:rPr>
                  <a:t>Backstage Admin System</a:t>
                </a:r>
                <a:endParaRPr lang="en-US" altLang="zh-CN" sz="1400" dirty="0">
                  <a:solidFill>
                    <a:schemeClr val="bg1"/>
                  </a:solidFill>
                  <a:latin typeface="Century Gothic" panose="020B0502020202020204" pitchFamily="34" charset="0"/>
                </a:endParaRPr>
              </a:p>
            </p:txBody>
          </p:sp>
          <p:sp>
            <p:nvSpPr>
              <p:cNvPr id="11" name="文本框 10"/>
              <p:cNvSpPr txBox="1"/>
              <p:nvPr/>
            </p:nvSpPr>
            <p:spPr>
              <a:xfrm>
                <a:off x="3521313" y="4562974"/>
                <a:ext cx="2031325" cy="646331"/>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rPr>
                  <a:t>后台管理</a:t>
                </a:r>
                <a:endParaRPr lang="zh-CN" altLang="en-US" sz="3600" b="1" dirty="0">
                  <a:solidFill>
                    <a:schemeClr val="bg1"/>
                  </a:solidFill>
                </a:endParaRPr>
              </a:p>
            </p:txBody>
          </p:sp>
        </p:gr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212505" y="354939"/>
            <a:ext cx="3766991" cy="717686"/>
            <a:chOff x="2976152" y="4708118"/>
            <a:chExt cx="3766991" cy="717686"/>
          </a:xfrm>
        </p:grpSpPr>
        <p:sp>
          <p:nvSpPr>
            <p:cNvPr id="12" name="文本框 11"/>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THE FLOW CHART</a:t>
              </a:r>
              <a:endParaRPr lang="en-US" altLang="zh-CN" sz="1050" dirty="0">
                <a:solidFill>
                  <a:schemeClr val="accent1"/>
                </a:solidFill>
                <a:latin typeface="Century Gothic" panose="020B0502020202020204" pitchFamily="34" charset="0"/>
              </a:endParaRPr>
            </a:p>
          </p:txBody>
        </p:sp>
        <p:sp>
          <p:nvSpPr>
            <p:cNvPr id="13" name="文本框 12"/>
            <p:cNvSpPr txBox="1"/>
            <p:nvPr/>
          </p:nvSpPr>
          <p:spPr>
            <a:xfrm>
              <a:off x="4228705" y="4708118"/>
              <a:ext cx="1261884"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流程图</a:t>
              </a:r>
              <a:endParaRPr lang="zh-CN" altLang="en-US" sz="2800" b="1" dirty="0">
                <a:solidFill>
                  <a:schemeClr val="tx1">
                    <a:lumMod val="85000"/>
                    <a:lumOff val="15000"/>
                  </a:schemeClr>
                </a:solidFill>
              </a:endParaRPr>
            </a:p>
          </p:txBody>
        </p:sp>
      </p:grpSp>
      <p:sp>
        <p:nvSpPr>
          <p:cNvPr id="10" name="矩形: 圆角 9"/>
          <p:cNvSpPr/>
          <p:nvPr/>
        </p:nvSpPr>
        <p:spPr>
          <a:xfrm>
            <a:off x="2090055" y="1536395"/>
            <a:ext cx="1390261" cy="4851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登录界面</a:t>
            </a:r>
            <a:endParaRPr lang="zh-CN" altLang="en-US" dirty="0"/>
          </a:p>
        </p:txBody>
      </p:sp>
      <p:cxnSp>
        <p:nvCxnSpPr>
          <p:cNvPr id="16" name="直接箭头连接符 15"/>
          <p:cNvCxnSpPr/>
          <p:nvPr/>
        </p:nvCxnSpPr>
        <p:spPr>
          <a:xfrm>
            <a:off x="2757191" y="2021588"/>
            <a:ext cx="4666" cy="410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矩形: 圆角 25"/>
          <p:cNvSpPr/>
          <p:nvPr/>
        </p:nvSpPr>
        <p:spPr>
          <a:xfrm>
            <a:off x="2062060" y="3701097"/>
            <a:ext cx="1390261" cy="5411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主界面</a:t>
            </a:r>
            <a:endParaRPr lang="zh-CN" altLang="en-US" dirty="0"/>
          </a:p>
        </p:txBody>
      </p:sp>
      <p:sp>
        <p:nvSpPr>
          <p:cNvPr id="19" name="菱形 18"/>
          <p:cNvSpPr/>
          <p:nvPr/>
        </p:nvSpPr>
        <p:spPr>
          <a:xfrm>
            <a:off x="2062060" y="2456197"/>
            <a:ext cx="1390261" cy="834354"/>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判断密码</a:t>
            </a:r>
            <a:endParaRPr lang="zh-CN" altLang="en-US" sz="1400" dirty="0"/>
          </a:p>
        </p:txBody>
      </p:sp>
      <p:cxnSp>
        <p:nvCxnSpPr>
          <p:cNvPr id="31" name="直接箭头连接符 30"/>
          <p:cNvCxnSpPr>
            <a:stCxn id="19" idx="2"/>
            <a:endCxn id="26" idx="0"/>
          </p:cNvCxnSpPr>
          <p:nvPr/>
        </p:nvCxnSpPr>
        <p:spPr>
          <a:xfrm>
            <a:off x="2757191" y="3290551"/>
            <a:ext cx="0" cy="410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文本框 33"/>
          <p:cNvSpPr txBox="1"/>
          <p:nvPr/>
        </p:nvSpPr>
        <p:spPr>
          <a:xfrm>
            <a:off x="2898323" y="3283167"/>
            <a:ext cx="902811" cy="307777"/>
          </a:xfrm>
          <a:prstGeom prst="rect">
            <a:avLst/>
          </a:prstGeom>
          <a:noFill/>
        </p:spPr>
        <p:txBody>
          <a:bodyPr wrap="none" rtlCol="0">
            <a:spAutoFit/>
          </a:bodyPr>
          <a:lstStyle/>
          <a:p>
            <a:r>
              <a:rPr lang="zh-CN" altLang="en-US" sz="1400" dirty="0"/>
              <a:t>登录成功</a:t>
            </a:r>
            <a:endParaRPr lang="zh-CN" altLang="en-US" sz="1400" dirty="0"/>
          </a:p>
        </p:txBody>
      </p:sp>
      <p:cxnSp>
        <p:nvCxnSpPr>
          <p:cNvPr id="36" name="直接连接符 35"/>
          <p:cNvCxnSpPr>
            <a:stCxn id="19" idx="3"/>
          </p:cNvCxnSpPr>
          <p:nvPr/>
        </p:nvCxnSpPr>
        <p:spPr>
          <a:xfrm flipV="1">
            <a:off x="3452321" y="2857652"/>
            <a:ext cx="718462" cy="15722"/>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flipV="1">
            <a:off x="4170783" y="1778991"/>
            <a:ext cx="0" cy="1093631"/>
          </a:xfrm>
          <a:prstGeom prst="line">
            <a:avLst/>
          </a:prstGeom>
        </p:spPr>
        <p:style>
          <a:lnRef idx="1">
            <a:schemeClr val="dk1"/>
          </a:lnRef>
          <a:fillRef idx="0">
            <a:schemeClr val="dk1"/>
          </a:fillRef>
          <a:effectRef idx="0">
            <a:schemeClr val="dk1"/>
          </a:effectRef>
          <a:fontRef idx="minor">
            <a:schemeClr val="tx1"/>
          </a:fontRef>
        </p:style>
      </p:cxnSp>
      <p:cxnSp>
        <p:nvCxnSpPr>
          <p:cNvPr id="42" name="直接箭头连接符 41"/>
          <p:cNvCxnSpPr>
            <a:endCxn id="10" idx="3"/>
          </p:cNvCxnSpPr>
          <p:nvPr/>
        </p:nvCxnSpPr>
        <p:spPr>
          <a:xfrm flipH="1">
            <a:off x="3480316" y="1778991"/>
            <a:ext cx="69046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3719377" y="2131843"/>
            <a:ext cx="902811" cy="307777"/>
          </a:xfrm>
          <a:prstGeom prst="rect">
            <a:avLst/>
          </a:prstGeom>
          <a:noFill/>
        </p:spPr>
        <p:txBody>
          <a:bodyPr wrap="none" rtlCol="0">
            <a:spAutoFit/>
          </a:bodyPr>
          <a:lstStyle/>
          <a:p>
            <a:r>
              <a:rPr lang="zh-CN" altLang="en-US" sz="1400" dirty="0"/>
              <a:t>登录失败</a:t>
            </a:r>
            <a:endParaRPr lang="zh-CN" altLang="en-US" sz="1400" dirty="0"/>
          </a:p>
        </p:txBody>
      </p:sp>
      <p:cxnSp>
        <p:nvCxnSpPr>
          <p:cNvPr id="48" name="直接箭头连接符 47"/>
          <p:cNvCxnSpPr>
            <a:stCxn id="26" idx="2"/>
          </p:cNvCxnSpPr>
          <p:nvPr/>
        </p:nvCxnSpPr>
        <p:spPr>
          <a:xfrm>
            <a:off x="2757191" y="4242272"/>
            <a:ext cx="0" cy="618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矩形: 圆角 48"/>
          <p:cNvSpPr/>
          <p:nvPr/>
        </p:nvSpPr>
        <p:spPr>
          <a:xfrm rot="10800000" flipH="1" flipV="1">
            <a:off x="5327779" y="4942525"/>
            <a:ext cx="1430681" cy="5337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功能界面</a:t>
            </a:r>
            <a:endParaRPr lang="zh-CN" altLang="en-US" dirty="0"/>
          </a:p>
        </p:txBody>
      </p:sp>
      <p:sp>
        <p:nvSpPr>
          <p:cNvPr id="50" name="菱形 49"/>
          <p:cNvSpPr/>
          <p:nvPr/>
        </p:nvSpPr>
        <p:spPr>
          <a:xfrm>
            <a:off x="1968753" y="4861249"/>
            <a:ext cx="1576874" cy="69634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判断</a:t>
            </a:r>
            <a:r>
              <a:rPr lang="en-US" altLang="zh-CN" sz="1400" dirty="0"/>
              <a:t>cookie</a:t>
            </a:r>
            <a:endParaRPr lang="zh-CN" altLang="en-US" sz="1400" dirty="0"/>
          </a:p>
        </p:txBody>
      </p:sp>
      <p:cxnSp>
        <p:nvCxnSpPr>
          <p:cNvPr id="55" name="直接连接符 54"/>
          <p:cNvCxnSpPr>
            <a:stCxn id="50" idx="1"/>
          </p:cNvCxnSpPr>
          <p:nvPr/>
        </p:nvCxnSpPr>
        <p:spPr>
          <a:xfrm flipH="1" flipV="1">
            <a:off x="1259632" y="5209419"/>
            <a:ext cx="709121" cy="1"/>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flipV="1">
            <a:off x="1259632" y="1777480"/>
            <a:ext cx="0" cy="3431940"/>
          </a:xfrm>
          <a:prstGeom prst="line">
            <a:avLst/>
          </a:prstGeom>
        </p:spPr>
        <p:style>
          <a:lnRef idx="1">
            <a:schemeClr val="dk1"/>
          </a:lnRef>
          <a:fillRef idx="0">
            <a:schemeClr val="dk1"/>
          </a:fillRef>
          <a:effectRef idx="0">
            <a:schemeClr val="dk1"/>
          </a:effectRef>
          <a:fontRef idx="minor">
            <a:schemeClr val="tx1"/>
          </a:fontRef>
        </p:style>
      </p:cxnSp>
      <p:cxnSp>
        <p:nvCxnSpPr>
          <p:cNvPr id="59" name="直接箭头连接符 58"/>
          <p:cNvCxnSpPr>
            <a:endCxn id="10" idx="1"/>
          </p:cNvCxnSpPr>
          <p:nvPr/>
        </p:nvCxnSpPr>
        <p:spPr>
          <a:xfrm>
            <a:off x="1259631" y="1777480"/>
            <a:ext cx="830424" cy="1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文本框 61"/>
          <p:cNvSpPr txBox="1"/>
          <p:nvPr/>
        </p:nvSpPr>
        <p:spPr>
          <a:xfrm>
            <a:off x="989044" y="3172408"/>
            <a:ext cx="543739" cy="307777"/>
          </a:xfrm>
          <a:prstGeom prst="rect">
            <a:avLst/>
          </a:prstGeom>
          <a:noFill/>
        </p:spPr>
        <p:txBody>
          <a:bodyPr wrap="none" rtlCol="0">
            <a:spAutoFit/>
          </a:bodyPr>
          <a:lstStyle/>
          <a:p>
            <a:r>
              <a:rPr lang="zh-CN" altLang="en-US" sz="1400" dirty="0"/>
              <a:t>过期</a:t>
            </a:r>
            <a:endParaRPr lang="zh-CN" altLang="en-US" sz="1400" dirty="0"/>
          </a:p>
        </p:txBody>
      </p:sp>
      <p:cxnSp>
        <p:nvCxnSpPr>
          <p:cNvPr id="64" name="直接箭头连接符 63"/>
          <p:cNvCxnSpPr>
            <a:stCxn id="50" idx="3"/>
          </p:cNvCxnSpPr>
          <p:nvPr/>
        </p:nvCxnSpPr>
        <p:spPr>
          <a:xfrm>
            <a:off x="3545627" y="5209420"/>
            <a:ext cx="17728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文本框 66"/>
          <p:cNvSpPr txBox="1"/>
          <p:nvPr/>
        </p:nvSpPr>
        <p:spPr>
          <a:xfrm>
            <a:off x="2305784" y="4436554"/>
            <a:ext cx="902811" cy="307777"/>
          </a:xfrm>
          <a:prstGeom prst="rect">
            <a:avLst/>
          </a:prstGeom>
          <a:noFill/>
        </p:spPr>
        <p:txBody>
          <a:bodyPr wrap="none" rtlCol="0">
            <a:spAutoFit/>
          </a:bodyPr>
          <a:lstStyle/>
          <a:p>
            <a:r>
              <a:rPr lang="zh-CN" altLang="en-US" sz="1400" dirty="0"/>
              <a:t>功能操作</a:t>
            </a:r>
            <a:endParaRPr lang="zh-CN" altLang="en-US" sz="1400" dirty="0"/>
          </a:p>
        </p:txBody>
      </p:sp>
      <p:cxnSp>
        <p:nvCxnSpPr>
          <p:cNvPr id="69" name="直接连接符 68"/>
          <p:cNvCxnSpPr>
            <a:stCxn id="49" idx="0"/>
          </p:cNvCxnSpPr>
          <p:nvPr/>
        </p:nvCxnSpPr>
        <p:spPr>
          <a:xfrm flipH="1" flipV="1">
            <a:off x="6043119" y="1777480"/>
            <a:ext cx="1" cy="3165045"/>
          </a:xfrm>
          <a:prstGeom prst="line">
            <a:avLst/>
          </a:prstGeom>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a:xfrm flipH="1">
            <a:off x="4184778" y="1777480"/>
            <a:ext cx="18583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5660577" y="3393320"/>
            <a:ext cx="902811" cy="307777"/>
          </a:xfrm>
          <a:prstGeom prst="rect">
            <a:avLst/>
          </a:prstGeom>
          <a:noFill/>
        </p:spPr>
        <p:txBody>
          <a:bodyPr wrap="none" rtlCol="0">
            <a:spAutoFit/>
          </a:bodyPr>
          <a:lstStyle/>
          <a:p>
            <a:r>
              <a:rPr lang="zh-CN" altLang="en-US" sz="1400" dirty="0"/>
              <a:t>退出登录</a:t>
            </a:r>
            <a:endParaRPr lang="zh-CN" altLang="en-US" sz="1400" dirty="0"/>
          </a:p>
        </p:txBody>
      </p:sp>
      <p:sp>
        <p:nvSpPr>
          <p:cNvPr id="73" name="文本框 72"/>
          <p:cNvSpPr txBox="1"/>
          <p:nvPr/>
        </p:nvSpPr>
        <p:spPr>
          <a:xfrm>
            <a:off x="7555286" y="2572243"/>
            <a:ext cx="3476781" cy="1200329"/>
          </a:xfrm>
          <a:prstGeom prst="rect">
            <a:avLst/>
          </a:prstGeom>
          <a:noFill/>
        </p:spPr>
        <p:txBody>
          <a:bodyPr wrap="square" rtlCol="0">
            <a:spAutoFit/>
          </a:bodyPr>
          <a:lstStyle/>
          <a:p>
            <a:r>
              <a:rPr lang="zh-CN" altLang="en-US" dirty="0"/>
              <a:t>注：其中功能操作包括对用户，课程，课题通知等数据库表的批量和单独操作，详情参考需求分析以及用户手册。</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7686"/>
            <a:chOff x="2976152" y="4708118"/>
            <a:chExt cx="3766991" cy="717686"/>
          </a:xfrm>
        </p:grpSpPr>
        <p:sp>
          <p:nvSpPr>
            <p:cNvPr id="85" name="文本框 8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DIVISION OF LABOUR</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4049172" y="4708118"/>
              <a:ext cx="1620957"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小组分工</a:t>
              </a:r>
              <a:endParaRPr lang="zh-CN" altLang="en-US" sz="2800" b="1" dirty="0">
                <a:solidFill>
                  <a:schemeClr val="tx1">
                    <a:lumMod val="85000"/>
                    <a:lumOff val="15000"/>
                  </a:schemeClr>
                </a:solidFill>
              </a:endParaRPr>
            </a:p>
          </p:txBody>
        </p:sp>
      </p:grpSp>
      <p:sp>
        <p:nvSpPr>
          <p:cNvPr id="2" name="文本框 1"/>
          <p:cNvSpPr txBox="1"/>
          <p:nvPr/>
        </p:nvSpPr>
        <p:spPr>
          <a:xfrm>
            <a:off x="2656597" y="1536395"/>
            <a:ext cx="6878806" cy="1200329"/>
          </a:xfrm>
          <a:prstGeom prst="rect">
            <a:avLst/>
          </a:prstGeom>
          <a:noFill/>
        </p:spPr>
        <p:txBody>
          <a:bodyPr wrap="none" rtlCol="0">
            <a:spAutoFit/>
          </a:bodyPr>
          <a:lstStyle/>
          <a:p>
            <a:r>
              <a:rPr lang="zh-CN" altLang="en-US" dirty="0"/>
              <a:t>由于要学内容较多，本组按前后端来分工以减少需要学习的内容：</a:t>
            </a:r>
            <a:endParaRPr lang="en-US" altLang="zh-CN" dirty="0"/>
          </a:p>
          <a:p>
            <a:r>
              <a:rPr lang="zh-CN" altLang="en-US" dirty="0"/>
              <a:t>前端：杨成尧，杨宝，傅海洋</a:t>
            </a:r>
            <a:endParaRPr lang="en-US" altLang="zh-CN" dirty="0"/>
          </a:p>
          <a:p>
            <a:r>
              <a:rPr lang="zh-CN" altLang="en-US" dirty="0"/>
              <a:t>后端：杨帆，连敬荣，苏银利</a:t>
            </a:r>
            <a:endParaRPr lang="en-US" altLang="zh-CN" dirty="0"/>
          </a:p>
          <a:p>
            <a:r>
              <a:rPr lang="zh-CN" altLang="en-US" dirty="0"/>
              <a:t>周记整理及文档编辑：蔡方明</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7686"/>
            <a:chOff x="2976152" y="4708118"/>
            <a:chExt cx="3766991" cy="717686"/>
          </a:xfrm>
        </p:grpSpPr>
        <p:sp>
          <p:nvSpPr>
            <p:cNvPr id="85" name="文本框 8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SIMPLE INTRODUCTION OF SURFACE</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3690097" y="4708118"/>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页面设计简介</a:t>
              </a:r>
              <a:endParaRPr lang="zh-CN" altLang="en-US" sz="2800" b="1" dirty="0">
                <a:solidFill>
                  <a:schemeClr val="tx1">
                    <a:lumMod val="85000"/>
                    <a:lumOff val="15000"/>
                  </a:schemeClr>
                </a:solidFill>
              </a:endParaRPr>
            </a:p>
          </p:txBody>
        </p:sp>
      </p:grpSp>
      <p:pic>
        <p:nvPicPr>
          <p:cNvPr id="3" name="图片 2"/>
          <p:cNvPicPr>
            <a:picLocks noChangeAspect="1"/>
          </p:cNvPicPr>
          <p:nvPr/>
        </p:nvPicPr>
        <p:blipFill>
          <a:blip r:embed="rId1"/>
          <a:stretch>
            <a:fillRect/>
          </a:stretch>
        </p:blipFill>
        <p:spPr>
          <a:xfrm>
            <a:off x="2209118" y="1928280"/>
            <a:ext cx="7773764" cy="3609918"/>
          </a:xfrm>
          <a:prstGeom prst="rect">
            <a:avLst/>
          </a:prstGeom>
        </p:spPr>
      </p:pic>
      <p:sp>
        <p:nvSpPr>
          <p:cNvPr id="4" name="文本框 3"/>
          <p:cNvSpPr txBox="1"/>
          <p:nvPr/>
        </p:nvSpPr>
        <p:spPr>
          <a:xfrm>
            <a:off x="1418253" y="1408922"/>
            <a:ext cx="877163" cy="369332"/>
          </a:xfrm>
          <a:prstGeom prst="rect">
            <a:avLst/>
          </a:prstGeom>
          <a:noFill/>
        </p:spPr>
        <p:txBody>
          <a:bodyPr wrap="none" rtlCol="0">
            <a:spAutoFit/>
          </a:bodyPr>
          <a:lstStyle/>
          <a:p>
            <a:r>
              <a:rPr lang="zh-CN" altLang="en-US" dirty="0"/>
              <a:t>主界面</a:t>
            </a:r>
            <a:endParaRPr lang="zh-CN" altLang="en-US" dirty="0"/>
          </a:p>
        </p:txBody>
      </p:sp>
      <p:cxnSp>
        <p:nvCxnSpPr>
          <p:cNvPr id="6" name="直接箭头连接符 5"/>
          <p:cNvCxnSpPr/>
          <p:nvPr/>
        </p:nvCxnSpPr>
        <p:spPr>
          <a:xfrm flipH="1">
            <a:off x="5962261" y="2286000"/>
            <a:ext cx="2453952" cy="3517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549332" y="5029200"/>
            <a:ext cx="2843762" cy="77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984796" y="5976695"/>
            <a:ext cx="3954929" cy="646331"/>
          </a:xfrm>
          <a:prstGeom prst="rect">
            <a:avLst/>
          </a:prstGeom>
          <a:noFill/>
        </p:spPr>
        <p:txBody>
          <a:bodyPr wrap="none" rtlCol="0">
            <a:spAutoFit/>
          </a:bodyPr>
          <a:lstStyle/>
          <a:p>
            <a:r>
              <a:rPr lang="zh-CN" altLang="en-US" dirty="0"/>
              <a:t>按要求填写</a:t>
            </a:r>
            <a:r>
              <a:rPr lang="en-US" altLang="zh-CN" dirty="0"/>
              <a:t>excel</a:t>
            </a:r>
            <a:r>
              <a:rPr lang="zh-CN" altLang="en-US" dirty="0"/>
              <a:t>文件并从中批量导入</a:t>
            </a:r>
            <a:endParaRPr lang="en-US" altLang="zh-CN" dirty="0"/>
          </a:p>
          <a:p>
            <a:r>
              <a:rPr lang="zh-CN" altLang="en-US" dirty="0"/>
              <a:t>对应功能：注册新用户</a:t>
            </a:r>
            <a:endParaRPr lang="zh-CN" altLang="en-US" dirty="0"/>
          </a:p>
        </p:txBody>
      </p:sp>
      <p:cxnSp>
        <p:nvCxnSpPr>
          <p:cNvPr id="13" name="直接箭头连接符 12"/>
          <p:cNvCxnSpPr/>
          <p:nvPr/>
        </p:nvCxnSpPr>
        <p:spPr>
          <a:xfrm>
            <a:off x="7287209" y="4736279"/>
            <a:ext cx="1347836" cy="548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766966" y="5231754"/>
            <a:ext cx="646331" cy="369332"/>
          </a:xfrm>
          <a:prstGeom prst="rect">
            <a:avLst/>
          </a:prstGeom>
          <a:noFill/>
        </p:spPr>
        <p:txBody>
          <a:bodyPr wrap="none" rtlCol="0">
            <a:spAutoFit/>
          </a:bodyPr>
          <a:lstStyle/>
          <a:p>
            <a:r>
              <a:rPr lang="zh-CN" altLang="en-US" dirty="0"/>
              <a:t>分页</a:t>
            </a:r>
            <a:endParaRPr lang="zh-CN" altLang="en-US" dirty="0"/>
          </a:p>
        </p:txBody>
      </p:sp>
      <p:cxnSp>
        <p:nvCxnSpPr>
          <p:cNvPr id="17" name="直接箭头连接符 16"/>
          <p:cNvCxnSpPr/>
          <p:nvPr/>
        </p:nvCxnSpPr>
        <p:spPr>
          <a:xfrm flipH="1">
            <a:off x="1623528" y="2286000"/>
            <a:ext cx="2772064" cy="858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1959429" y="3536302"/>
            <a:ext cx="5327780" cy="746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22280" y="3144416"/>
            <a:ext cx="1107996" cy="369332"/>
          </a:xfrm>
          <a:prstGeom prst="rect">
            <a:avLst/>
          </a:prstGeom>
          <a:noFill/>
        </p:spPr>
        <p:txBody>
          <a:bodyPr wrap="none" rtlCol="0">
            <a:spAutoFit/>
          </a:bodyPr>
          <a:lstStyle/>
          <a:p>
            <a:r>
              <a:rPr lang="zh-CN" altLang="en-US" dirty="0"/>
              <a:t>条件查询</a:t>
            </a:r>
            <a:endParaRPr lang="zh-CN" altLang="en-US" dirty="0"/>
          </a:p>
        </p:txBody>
      </p:sp>
      <p:sp>
        <p:nvSpPr>
          <p:cNvPr id="22" name="文本框 21"/>
          <p:cNvSpPr txBox="1"/>
          <p:nvPr/>
        </p:nvSpPr>
        <p:spPr>
          <a:xfrm>
            <a:off x="459604" y="4217436"/>
            <a:ext cx="1800493" cy="369332"/>
          </a:xfrm>
          <a:prstGeom prst="rect">
            <a:avLst/>
          </a:prstGeom>
          <a:noFill/>
        </p:spPr>
        <p:txBody>
          <a:bodyPr wrap="none" rtlCol="0">
            <a:spAutoFit/>
          </a:bodyPr>
          <a:lstStyle/>
          <a:p>
            <a:r>
              <a:rPr lang="zh-CN" altLang="en-US" dirty="0"/>
              <a:t>批量或单独修改</a:t>
            </a:r>
            <a:endParaRPr lang="zh-CN" altLang="en-US" dirty="0"/>
          </a:p>
        </p:txBody>
      </p:sp>
      <p:cxnSp>
        <p:nvCxnSpPr>
          <p:cNvPr id="32" name="直接箭头连接符 31"/>
          <p:cNvCxnSpPr/>
          <p:nvPr/>
        </p:nvCxnSpPr>
        <p:spPr>
          <a:xfrm flipH="1">
            <a:off x="1623528" y="3713585"/>
            <a:ext cx="1296954" cy="415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7686"/>
            <a:chOff x="2976152" y="4708118"/>
            <a:chExt cx="3766991" cy="717686"/>
          </a:xfrm>
        </p:grpSpPr>
        <p:sp>
          <p:nvSpPr>
            <p:cNvPr id="85" name="文本框 8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SIMPLE INTRODUCTION OF SURFACE</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3690098" y="4708118"/>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页面设计简介</a:t>
              </a:r>
              <a:endParaRPr lang="zh-CN" altLang="en-US" sz="2800" b="1" dirty="0">
                <a:solidFill>
                  <a:schemeClr val="tx1">
                    <a:lumMod val="85000"/>
                    <a:lumOff val="15000"/>
                  </a:schemeClr>
                </a:solidFill>
              </a:endParaRPr>
            </a:p>
          </p:txBody>
        </p:sp>
      </p:grpSp>
      <p:sp>
        <p:nvSpPr>
          <p:cNvPr id="4" name="文本框 3"/>
          <p:cNvSpPr txBox="1"/>
          <p:nvPr/>
        </p:nvSpPr>
        <p:spPr>
          <a:xfrm>
            <a:off x="1418253" y="1408922"/>
            <a:ext cx="1569660" cy="369332"/>
          </a:xfrm>
          <a:prstGeom prst="rect">
            <a:avLst/>
          </a:prstGeom>
          <a:noFill/>
        </p:spPr>
        <p:txBody>
          <a:bodyPr wrap="none" rtlCol="0">
            <a:spAutoFit/>
          </a:bodyPr>
          <a:lstStyle/>
          <a:p>
            <a:r>
              <a:rPr lang="zh-CN" altLang="en-US" dirty="0"/>
              <a:t>批量操作界面</a:t>
            </a:r>
            <a:endParaRPr lang="zh-CN" altLang="en-US" dirty="0"/>
          </a:p>
        </p:txBody>
      </p:sp>
      <p:pic>
        <p:nvPicPr>
          <p:cNvPr id="2" name="图片 1"/>
          <p:cNvPicPr>
            <a:picLocks noChangeAspect="1"/>
          </p:cNvPicPr>
          <p:nvPr/>
        </p:nvPicPr>
        <p:blipFill>
          <a:blip r:embed="rId1"/>
          <a:stretch>
            <a:fillRect/>
          </a:stretch>
        </p:blipFill>
        <p:spPr>
          <a:xfrm>
            <a:off x="2268299" y="1980628"/>
            <a:ext cx="7655401" cy="3468450"/>
          </a:xfrm>
          <a:prstGeom prst="rect">
            <a:avLst/>
          </a:prstGeom>
        </p:spPr>
      </p:pic>
      <p:cxnSp>
        <p:nvCxnSpPr>
          <p:cNvPr id="7" name="直接箭头连接符 6"/>
          <p:cNvCxnSpPr/>
          <p:nvPr/>
        </p:nvCxnSpPr>
        <p:spPr>
          <a:xfrm>
            <a:off x="8341567" y="3714853"/>
            <a:ext cx="2183364" cy="661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179698" y="4376057"/>
            <a:ext cx="1800493" cy="369332"/>
          </a:xfrm>
          <a:prstGeom prst="rect">
            <a:avLst/>
          </a:prstGeom>
          <a:noFill/>
        </p:spPr>
        <p:txBody>
          <a:bodyPr wrap="none" rtlCol="0">
            <a:spAutoFit/>
          </a:bodyPr>
          <a:lstStyle/>
          <a:p>
            <a:r>
              <a:rPr lang="zh-CN" altLang="en-US" dirty="0"/>
              <a:t>转专业和评职称</a:t>
            </a:r>
            <a:endParaRPr lang="zh-CN" altLang="en-US" dirty="0"/>
          </a:p>
        </p:txBody>
      </p:sp>
      <p:cxnSp>
        <p:nvCxnSpPr>
          <p:cNvPr id="12" name="直接箭头连接符 11"/>
          <p:cNvCxnSpPr/>
          <p:nvPr/>
        </p:nvCxnSpPr>
        <p:spPr>
          <a:xfrm flipV="1">
            <a:off x="7979496" y="1778254"/>
            <a:ext cx="753957" cy="32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696000" y="1510109"/>
            <a:ext cx="2723823" cy="369332"/>
          </a:xfrm>
          <a:prstGeom prst="rect">
            <a:avLst/>
          </a:prstGeom>
          <a:noFill/>
        </p:spPr>
        <p:txBody>
          <a:bodyPr wrap="none" rtlCol="0">
            <a:spAutoFit/>
          </a:bodyPr>
          <a:lstStyle/>
          <a:p>
            <a:r>
              <a:rPr lang="zh-CN" altLang="en-US" dirty="0"/>
              <a:t>再次输入密码以确认操作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4212505" y="354939"/>
            <a:ext cx="3766991" cy="717686"/>
            <a:chOff x="2976152" y="4708118"/>
            <a:chExt cx="3766991" cy="717686"/>
          </a:xfrm>
        </p:grpSpPr>
        <p:sp>
          <p:nvSpPr>
            <p:cNvPr id="85" name="文本框 84"/>
            <p:cNvSpPr txBox="1"/>
            <p:nvPr/>
          </p:nvSpPr>
          <p:spPr>
            <a:xfrm>
              <a:off x="2976152" y="5171888"/>
              <a:ext cx="3766991" cy="253916"/>
            </a:xfrm>
            <a:prstGeom prst="rect">
              <a:avLst/>
            </a:prstGeom>
            <a:noFill/>
          </p:spPr>
          <p:txBody>
            <a:bodyPr wrap="square" rtlCol="0">
              <a:spAutoFit/>
              <a:scene3d>
                <a:camera prst="orthographicFront"/>
                <a:lightRig rig="threePt" dir="t"/>
              </a:scene3d>
              <a:sp3d contourW="12700"/>
            </a:bodyPr>
            <a:lstStyle/>
            <a:p>
              <a:pPr algn="ctr"/>
              <a:r>
                <a:rPr lang="en-US" altLang="zh-CN" sz="1050" dirty="0">
                  <a:solidFill>
                    <a:schemeClr val="accent1"/>
                  </a:solidFill>
                  <a:latin typeface="Century Gothic" panose="020B0502020202020204" pitchFamily="34" charset="0"/>
                </a:rPr>
                <a:t>SIMPLE INTRODUCTION OF SURFACE</a:t>
              </a:r>
              <a:endParaRPr lang="en-US" altLang="zh-CN" sz="1050" dirty="0">
                <a:solidFill>
                  <a:schemeClr val="accent1"/>
                </a:solidFill>
                <a:latin typeface="Century Gothic" panose="020B0502020202020204" pitchFamily="34" charset="0"/>
              </a:endParaRPr>
            </a:p>
          </p:txBody>
        </p:sp>
        <p:sp>
          <p:nvSpPr>
            <p:cNvPr id="86" name="文本框 85"/>
            <p:cNvSpPr txBox="1"/>
            <p:nvPr/>
          </p:nvSpPr>
          <p:spPr>
            <a:xfrm>
              <a:off x="3690097" y="4708118"/>
              <a:ext cx="2339102"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页面设计简介</a:t>
              </a:r>
              <a:endParaRPr lang="zh-CN" altLang="en-US" sz="2800" b="1" dirty="0">
                <a:solidFill>
                  <a:schemeClr val="tx1">
                    <a:lumMod val="85000"/>
                    <a:lumOff val="15000"/>
                  </a:schemeClr>
                </a:solidFill>
              </a:endParaRPr>
            </a:p>
          </p:txBody>
        </p:sp>
      </p:grpSp>
      <p:sp>
        <p:nvSpPr>
          <p:cNvPr id="4" name="文本框 3"/>
          <p:cNvSpPr txBox="1"/>
          <p:nvPr/>
        </p:nvSpPr>
        <p:spPr>
          <a:xfrm>
            <a:off x="1418253" y="1408922"/>
            <a:ext cx="1800493" cy="369332"/>
          </a:xfrm>
          <a:prstGeom prst="rect">
            <a:avLst/>
          </a:prstGeom>
          <a:noFill/>
        </p:spPr>
        <p:txBody>
          <a:bodyPr wrap="none" rtlCol="0">
            <a:spAutoFit/>
          </a:bodyPr>
          <a:lstStyle/>
          <a:p>
            <a:r>
              <a:rPr lang="zh-CN" altLang="en-US" dirty="0"/>
              <a:t>其他功能界面：</a:t>
            </a:r>
            <a:endParaRPr lang="zh-CN" altLang="en-US" dirty="0"/>
          </a:p>
        </p:txBody>
      </p:sp>
      <p:pic>
        <p:nvPicPr>
          <p:cNvPr id="3" name="图片 2"/>
          <p:cNvPicPr>
            <a:picLocks noChangeAspect="1"/>
          </p:cNvPicPr>
          <p:nvPr/>
        </p:nvPicPr>
        <p:blipFill>
          <a:blip r:embed="rId1"/>
          <a:stretch>
            <a:fillRect/>
          </a:stretch>
        </p:blipFill>
        <p:spPr>
          <a:xfrm>
            <a:off x="2318499" y="2409306"/>
            <a:ext cx="7464490" cy="1846684"/>
          </a:xfrm>
          <a:prstGeom prst="rect">
            <a:avLst/>
          </a:prstGeom>
        </p:spPr>
      </p:pic>
      <p:cxnSp>
        <p:nvCxnSpPr>
          <p:cNvPr id="6" name="直接箭头连接符 5"/>
          <p:cNvCxnSpPr/>
          <p:nvPr/>
        </p:nvCxnSpPr>
        <p:spPr>
          <a:xfrm flipV="1">
            <a:off x="8584163" y="2062065"/>
            <a:ext cx="643813" cy="42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890865" y="3332648"/>
            <a:ext cx="877078" cy="1164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767943" y="4702376"/>
            <a:ext cx="2723823" cy="369332"/>
          </a:xfrm>
          <a:prstGeom prst="rect">
            <a:avLst/>
          </a:prstGeom>
          <a:noFill/>
        </p:spPr>
        <p:txBody>
          <a:bodyPr wrap="none" rtlCol="0">
            <a:spAutoFit/>
          </a:bodyPr>
          <a:lstStyle/>
          <a:p>
            <a:r>
              <a:rPr lang="zh-CN" altLang="en-US" dirty="0"/>
              <a:t>检测数据库中的相关冲突</a:t>
            </a:r>
            <a:endParaRPr lang="zh-CN" altLang="en-US" dirty="0"/>
          </a:p>
        </p:txBody>
      </p:sp>
      <p:sp>
        <p:nvSpPr>
          <p:cNvPr id="13" name="文本框 12"/>
          <p:cNvSpPr txBox="1"/>
          <p:nvPr/>
        </p:nvSpPr>
        <p:spPr>
          <a:xfrm>
            <a:off x="9320751" y="1962920"/>
            <a:ext cx="1338828" cy="369332"/>
          </a:xfrm>
          <a:prstGeom prst="rect">
            <a:avLst/>
          </a:prstGeom>
          <a:noFill/>
        </p:spPr>
        <p:txBody>
          <a:bodyPr wrap="none" rtlCol="0">
            <a:spAutoFit/>
          </a:bodyPr>
          <a:lstStyle/>
          <a:p>
            <a:r>
              <a:rPr lang="zh-CN" altLang="en-US" dirty="0"/>
              <a:t>关键字查询</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635" y="-7048"/>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861562" y="3098787"/>
            <a:ext cx="2468880" cy="784011"/>
            <a:chOff x="4861562" y="3098787"/>
            <a:chExt cx="2468880" cy="784011"/>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61562" y="3098787"/>
              <a:ext cx="2468880" cy="645160"/>
            </a:xfrm>
            <a:prstGeom prst="rect">
              <a:avLst/>
            </a:prstGeom>
            <a:noFill/>
          </p:spPr>
          <p:txBody>
            <a:bodyPr wrap="none" rtlCol="0">
              <a:spAutoFit/>
              <a:scene3d>
                <a:camera prst="orthographicFront"/>
                <a:lightRig rig="threePt" dir="t"/>
              </a:scene3d>
              <a:sp3d contourW="12700"/>
            </a:bodyPr>
            <a:lstStyle/>
            <a:p>
              <a:pPr algn="ctr"/>
              <a:r>
                <a:rPr lang="zh-CN" altLang="en-US" sz="3600" b="1" dirty="0" smtClean="0">
                  <a:solidFill>
                    <a:schemeClr val="bg1"/>
                  </a:solidFill>
                </a:rPr>
                <a:t>排课子系统</a:t>
              </a:r>
              <a:endParaRPr lang="zh-CN" altLang="en-US" sz="3600" b="1" dirty="0">
                <a:solidFill>
                  <a:schemeClr val="bg1"/>
                </a:solidFill>
              </a:endParaRPr>
            </a:p>
          </p:txBody>
        </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1"/>
          <p:cNvCxnSpPr/>
          <p:nvPr/>
        </p:nvCxnSpPr>
        <p:spPr>
          <a:xfrm>
            <a:off x="7310359" y="3787960"/>
            <a:ext cx="3764185" cy="0"/>
          </a:xfrm>
          <a:prstGeom prst="line">
            <a:avLst/>
          </a:prstGeom>
          <a:ln w="15875">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8" name="Oval 2"/>
          <p:cNvSpPr/>
          <p:nvPr/>
        </p:nvSpPr>
        <p:spPr>
          <a:xfrm>
            <a:off x="5078930" y="2778639"/>
            <a:ext cx="2021449" cy="202144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9" name="Block Arc 7"/>
          <p:cNvSpPr/>
          <p:nvPr/>
        </p:nvSpPr>
        <p:spPr>
          <a:xfrm flipH="1" flipV="1">
            <a:off x="4488092" y="2187801"/>
            <a:ext cx="3203125" cy="3203124"/>
          </a:xfrm>
          <a:prstGeom prst="blockArc">
            <a:avLst>
              <a:gd name="adj1" fmla="val 21599999"/>
              <a:gd name="adj2" fmla="val 8180671"/>
              <a:gd name="adj3" fmla="val 11913"/>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30" name="Isosceles Triangle 8"/>
          <p:cNvSpPr/>
          <p:nvPr/>
        </p:nvSpPr>
        <p:spPr>
          <a:xfrm rot="18900000" flipH="1" flipV="1">
            <a:off x="6966834" y="2712908"/>
            <a:ext cx="658106" cy="567333"/>
          </a:xfrm>
          <a:prstGeom prst="triangle">
            <a:avLst/>
          </a:pr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31" name="Block Arc 10"/>
          <p:cNvSpPr/>
          <p:nvPr/>
        </p:nvSpPr>
        <p:spPr>
          <a:xfrm>
            <a:off x="4488092" y="2187801"/>
            <a:ext cx="3203125" cy="3203124"/>
          </a:xfrm>
          <a:prstGeom prst="blockArc">
            <a:avLst>
              <a:gd name="adj1" fmla="val 21599999"/>
              <a:gd name="adj2" fmla="val 8180671"/>
              <a:gd name="adj3" fmla="val 1191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sp>
        <p:nvSpPr>
          <p:cNvPr id="32" name="Isosceles Triangle 11"/>
          <p:cNvSpPr/>
          <p:nvPr/>
        </p:nvSpPr>
        <p:spPr>
          <a:xfrm rot="8100000" flipV="1">
            <a:off x="4562444" y="4314965"/>
            <a:ext cx="658105" cy="567333"/>
          </a:xfrm>
          <a:prstGeom prst="triangle">
            <a:avLst/>
          </a:pr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p>
        </p:txBody>
      </p:sp>
      <p:cxnSp>
        <p:nvCxnSpPr>
          <p:cNvPr id="33" name="Straight Connector 12"/>
          <p:cNvCxnSpPr/>
          <p:nvPr/>
        </p:nvCxnSpPr>
        <p:spPr>
          <a:xfrm flipH="1">
            <a:off x="1330940" y="3777327"/>
            <a:ext cx="3528176" cy="0"/>
          </a:xfrm>
          <a:prstGeom prst="line">
            <a:avLst/>
          </a:prstGeom>
          <a:ln w="15875">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4" name="Freeform: Shape 77"/>
          <p:cNvSpPr/>
          <p:nvPr/>
        </p:nvSpPr>
        <p:spPr bwMode="auto">
          <a:xfrm>
            <a:off x="2789755" y="3907318"/>
            <a:ext cx="420702" cy="42070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5" name="Freeform: Shape 78"/>
          <p:cNvSpPr/>
          <p:nvPr/>
        </p:nvSpPr>
        <p:spPr bwMode="auto">
          <a:xfrm>
            <a:off x="2112133" y="3907318"/>
            <a:ext cx="420702" cy="42070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6" name="Freeform: Shape 79"/>
          <p:cNvSpPr/>
          <p:nvPr/>
        </p:nvSpPr>
        <p:spPr bwMode="auto">
          <a:xfrm>
            <a:off x="3467378" y="3907318"/>
            <a:ext cx="420702" cy="4207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1"/>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7" name="Freeform: Shape 80"/>
          <p:cNvSpPr/>
          <p:nvPr/>
        </p:nvSpPr>
        <p:spPr bwMode="auto">
          <a:xfrm>
            <a:off x="9054213" y="3242904"/>
            <a:ext cx="420702" cy="42070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8" name="Freeform: Shape 81"/>
          <p:cNvSpPr/>
          <p:nvPr/>
        </p:nvSpPr>
        <p:spPr bwMode="auto">
          <a:xfrm>
            <a:off x="8376591" y="3242904"/>
            <a:ext cx="420702" cy="42070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9" name="Freeform: Shape 82"/>
          <p:cNvSpPr/>
          <p:nvPr/>
        </p:nvSpPr>
        <p:spPr bwMode="auto">
          <a:xfrm>
            <a:off x="9731836" y="3242904"/>
            <a:ext cx="420702" cy="4207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accent2"/>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grpSp>
        <p:nvGrpSpPr>
          <p:cNvPr id="40" name="组合 39"/>
          <p:cNvGrpSpPr/>
          <p:nvPr/>
        </p:nvGrpSpPr>
        <p:grpSpPr>
          <a:xfrm>
            <a:off x="919735" y="2834949"/>
            <a:ext cx="3710530" cy="1274195"/>
            <a:chOff x="706009" y="3344238"/>
            <a:chExt cx="3024844" cy="1274195"/>
          </a:xfrm>
        </p:grpSpPr>
        <p:sp>
          <p:nvSpPr>
            <p:cNvPr id="41" name="矩形 40"/>
            <p:cNvSpPr/>
            <p:nvPr/>
          </p:nvSpPr>
          <p:spPr>
            <a:xfrm>
              <a:off x="874712" y="3677812"/>
              <a:ext cx="2856141" cy="294824"/>
            </a:xfrm>
            <a:prstGeom prst="rect">
              <a:avLst/>
            </a:prstGeom>
          </p:spPr>
          <p:txBody>
            <a:bodyPr wrap="square">
              <a:spAutoFit/>
              <a:scene3d>
                <a:camera prst="orthographicFront"/>
                <a:lightRig rig="threePt" dir="t"/>
              </a:scene3d>
              <a:sp3d contourW="12700"/>
            </a:bodyPr>
            <a:lstStyle/>
            <a:p>
              <a:pPr>
                <a:lnSpc>
                  <a:spcPct val="120000"/>
                </a:lnSpc>
              </a:pPr>
              <a:endParaRPr lang="en-US" altLang="zh-CN" sz="1200" dirty="0" smtClean="0">
                <a:solidFill>
                  <a:schemeClr val="tx1">
                    <a:lumMod val="50000"/>
                    <a:lumOff val="50000"/>
                  </a:schemeClr>
                </a:solidFill>
              </a:endParaRPr>
            </a:p>
          </p:txBody>
        </p:sp>
        <p:sp>
          <p:nvSpPr>
            <p:cNvPr id="42" name="矩形 41"/>
            <p:cNvSpPr/>
            <p:nvPr/>
          </p:nvSpPr>
          <p:spPr>
            <a:xfrm>
              <a:off x="706009" y="3344238"/>
              <a:ext cx="2914648" cy="1274195"/>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smtClean="0">
                  <a:solidFill>
                    <a:schemeClr val="tx1">
                      <a:lumMod val="75000"/>
                      <a:lumOff val="25000"/>
                    </a:schemeClr>
                  </a:solidFill>
                </a:rPr>
                <a:t>前端</a:t>
              </a:r>
              <a:endParaRPr lang="en-US" altLang="zh-CN" sz="2400" b="1" dirty="0" smtClean="0">
                <a:solidFill>
                  <a:schemeClr val="tx1">
                    <a:lumMod val="75000"/>
                    <a:lumOff val="25000"/>
                  </a:schemeClr>
                </a:solidFill>
              </a:endParaRPr>
            </a:p>
            <a:p>
              <a:pPr>
                <a:lnSpc>
                  <a:spcPct val="120000"/>
                </a:lnSpc>
              </a:pPr>
              <a:r>
                <a:rPr lang="zh-CN" altLang="en-US" sz="2000" dirty="0" smtClean="0">
                  <a:solidFill>
                    <a:schemeClr val="tx1">
                      <a:lumMod val="50000"/>
                      <a:lumOff val="50000"/>
                    </a:schemeClr>
                  </a:solidFill>
                </a:rPr>
                <a:t>陈鹏、何珍珍、张潇、王卫东</a:t>
              </a:r>
              <a:endParaRPr lang="en-US" altLang="zh-CN" sz="2000" dirty="0">
                <a:solidFill>
                  <a:schemeClr val="tx1">
                    <a:lumMod val="50000"/>
                    <a:lumOff val="50000"/>
                  </a:schemeClr>
                </a:solidFill>
              </a:endParaRPr>
            </a:p>
            <a:p>
              <a:pPr>
                <a:lnSpc>
                  <a:spcPct val="120000"/>
                </a:lnSpc>
              </a:pPr>
              <a:endParaRPr lang="zh-CN" altLang="en-US" sz="2000" b="1" dirty="0">
                <a:solidFill>
                  <a:schemeClr val="tx1">
                    <a:lumMod val="75000"/>
                    <a:lumOff val="25000"/>
                  </a:schemeClr>
                </a:solidFill>
              </a:endParaRPr>
            </a:p>
          </p:txBody>
        </p:sp>
      </p:grpSp>
      <p:grpSp>
        <p:nvGrpSpPr>
          <p:cNvPr id="43" name="组合 42"/>
          <p:cNvGrpSpPr/>
          <p:nvPr/>
        </p:nvGrpSpPr>
        <p:grpSpPr>
          <a:xfrm>
            <a:off x="7634207" y="3864923"/>
            <a:ext cx="3563277" cy="1200329"/>
            <a:chOff x="874712" y="3194664"/>
            <a:chExt cx="2909983" cy="1200329"/>
          </a:xfrm>
        </p:grpSpPr>
        <p:sp>
          <p:nvSpPr>
            <p:cNvPr id="44" name="矩形 43"/>
            <p:cNvSpPr/>
            <p:nvPr/>
          </p:nvSpPr>
          <p:spPr>
            <a:xfrm>
              <a:off x="874712" y="3677812"/>
              <a:ext cx="2856141" cy="293607"/>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1200" dirty="0">
                <a:solidFill>
                  <a:schemeClr val="tx1">
                    <a:lumMod val="50000"/>
                    <a:lumOff val="50000"/>
                  </a:schemeClr>
                </a:solidFill>
              </a:endParaRPr>
            </a:p>
          </p:txBody>
        </p:sp>
        <p:sp>
          <p:nvSpPr>
            <p:cNvPr id="45" name="矩形 44"/>
            <p:cNvSpPr/>
            <p:nvPr/>
          </p:nvSpPr>
          <p:spPr>
            <a:xfrm>
              <a:off x="1542721" y="3194664"/>
              <a:ext cx="2241974" cy="12003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b="1" dirty="0" smtClean="0">
                  <a:solidFill>
                    <a:schemeClr val="tx1">
                      <a:lumMod val="75000"/>
                      <a:lumOff val="25000"/>
                    </a:schemeClr>
                  </a:solidFill>
                </a:rPr>
                <a:t>后端</a:t>
              </a:r>
              <a:endParaRPr lang="en-US" altLang="zh-CN" sz="2000" b="1" dirty="0" smtClean="0">
                <a:solidFill>
                  <a:schemeClr val="tx1">
                    <a:lumMod val="75000"/>
                    <a:lumOff val="25000"/>
                  </a:schemeClr>
                </a:solidFill>
              </a:endParaRPr>
            </a:p>
            <a:p>
              <a:pPr algn="r">
                <a:lnSpc>
                  <a:spcPct val="120000"/>
                </a:lnSpc>
              </a:pPr>
              <a:r>
                <a:rPr lang="zh-CN" altLang="en-US" sz="2000" dirty="0" smtClean="0">
                  <a:solidFill>
                    <a:schemeClr val="tx1">
                      <a:lumMod val="50000"/>
                      <a:lumOff val="50000"/>
                    </a:schemeClr>
                  </a:solidFill>
                </a:rPr>
                <a:t>于晓文、初灏</a:t>
              </a:r>
              <a:endParaRPr lang="en-US" altLang="zh-CN" sz="2000" dirty="0">
                <a:solidFill>
                  <a:schemeClr val="tx1">
                    <a:lumMod val="50000"/>
                    <a:lumOff val="50000"/>
                  </a:schemeClr>
                </a:solidFill>
              </a:endParaRPr>
            </a:p>
            <a:p>
              <a:pPr algn="r">
                <a:lnSpc>
                  <a:spcPct val="120000"/>
                </a:lnSpc>
              </a:pPr>
              <a:endParaRPr lang="zh-CN" altLang="en-US" sz="1600" b="1" dirty="0">
                <a:solidFill>
                  <a:schemeClr val="tx1">
                    <a:lumMod val="75000"/>
                    <a:lumOff val="25000"/>
                  </a:schemeClr>
                </a:solidFill>
              </a:endParaRPr>
            </a:p>
          </p:txBody>
        </p:sp>
      </p:grpSp>
      <p:sp>
        <p:nvSpPr>
          <p:cNvPr id="24" name="文本框 23"/>
          <p:cNvSpPr txBox="1"/>
          <p:nvPr/>
        </p:nvSpPr>
        <p:spPr>
          <a:xfrm>
            <a:off x="5120350" y="669841"/>
            <a:ext cx="1980029"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smtClean="0">
                <a:solidFill>
                  <a:schemeClr val="tx1">
                    <a:lumMod val="85000"/>
                    <a:lumOff val="15000"/>
                  </a:schemeClr>
                </a:solidFill>
              </a:rPr>
              <a:t>成员及分工</a:t>
            </a:r>
            <a:endParaRPr lang="zh-CN" altLang="en-US" sz="2800" b="1" dirty="0">
              <a:solidFill>
                <a:schemeClr val="tx1">
                  <a:lumMod val="85000"/>
                  <a:lumOff val="15000"/>
                </a:schemeClr>
              </a:solidFill>
            </a:endParaRPr>
          </a:p>
        </p:txBody>
      </p:sp>
      <p:sp>
        <p:nvSpPr>
          <p:cNvPr id="26" name="矩形 25"/>
          <p:cNvSpPr/>
          <p:nvPr/>
        </p:nvSpPr>
        <p:spPr>
          <a:xfrm>
            <a:off x="4994155" y="3406646"/>
            <a:ext cx="2285857" cy="830997"/>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75000"/>
                    <a:lumOff val="25000"/>
                  </a:schemeClr>
                </a:solidFill>
              </a:rPr>
              <a:t>朱盛通</a:t>
            </a:r>
            <a:r>
              <a:rPr lang="zh-CN" altLang="en-US" sz="2000" b="1" dirty="0" smtClean="0">
                <a:solidFill>
                  <a:schemeClr val="tx1">
                    <a:lumMod val="75000"/>
                    <a:lumOff val="25000"/>
                  </a:schemeClr>
                </a:solidFill>
              </a:rPr>
              <a:t>（组长）</a:t>
            </a:r>
            <a:endParaRPr lang="en-US" altLang="zh-CN" sz="2000" b="1" dirty="0" smtClean="0">
              <a:solidFill>
                <a:schemeClr val="tx1">
                  <a:lumMod val="75000"/>
                  <a:lumOff val="25000"/>
                </a:schemeClr>
              </a:solidFill>
            </a:endParaRPr>
          </a:p>
          <a:p>
            <a:pPr algn="ctr">
              <a:lnSpc>
                <a:spcPct val="120000"/>
              </a:lnSpc>
            </a:pPr>
            <a:r>
              <a:rPr lang="zh-CN" altLang="en-US" sz="2000" b="1" dirty="0" smtClean="0">
                <a:solidFill>
                  <a:schemeClr val="tx1">
                    <a:lumMod val="75000"/>
                    <a:lumOff val="25000"/>
                  </a:schemeClr>
                </a:solidFill>
              </a:rPr>
              <a:t>所有</a:t>
            </a:r>
            <a:r>
              <a:rPr lang="zh-CN" altLang="en-US" sz="2000" b="1" dirty="0">
                <a:solidFill>
                  <a:schemeClr val="tx1">
                    <a:lumMod val="75000"/>
                    <a:lumOff val="25000"/>
                  </a:schemeClr>
                </a:solidFill>
              </a:rPr>
              <a:t>工作</a:t>
            </a:r>
            <a:endParaRPr lang="zh-CN" altLang="en-US" sz="2000" b="1"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anim calcmode="lin" valueType="num">
                                      <p:cBhvr>
                                        <p:cTn id="24" dur="500" fill="hold"/>
                                        <p:tgtEl>
                                          <p:spTgt spid="29"/>
                                        </p:tgtEl>
                                        <p:attrNameLst>
                                          <p:attrName>ppt_x</p:attrName>
                                        </p:attrNameLst>
                                      </p:cBhvr>
                                      <p:tavLst>
                                        <p:tav tm="0">
                                          <p:val>
                                            <p:fltVal val="0.5"/>
                                          </p:val>
                                        </p:tav>
                                        <p:tav tm="100000">
                                          <p:val>
                                            <p:strVal val="#ppt_x"/>
                                          </p:val>
                                        </p:tav>
                                      </p:tavLst>
                                    </p:anim>
                                    <p:anim calcmode="lin" valueType="num">
                                      <p:cBhvr>
                                        <p:cTn id="25" dur="500" fill="hold"/>
                                        <p:tgtEl>
                                          <p:spTgt spid="29"/>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anim calcmode="lin" valueType="num">
                                      <p:cBhvr>
                                        <p:cTn id="31" dur="500" fill="hold"/>
                                        <p:tgtEl>
                                          <p:spTgt spid="30"/>
                                        </p:tgtEl>
                                        <p:attrNameLst>
                                          <p:attrName>ppt_x</p:attrName>
                                        </p:attrNameLst>
                                      </p:cBhvr>
                                      <p:tavLst>
                                        <p:tav tm="0">
                                          <p:val>
                                            <p:fltVal val="0.5"/>
                                          </p:val>
                                        </p:tav>
                                        <p:tav tm="100000">
                                          <p:val>
                                            <p:strVal val="#ppt_x"/>
                                          </p:val>
                                        </p:tav>
                                      </p:tavLst>
                                    </p:anim>
                                    <p:anim calcmode="lin" valueType="num">
                                      <p:cBhvr>
                                        <p:cTn id="32" dur="500" fill="hold"/>
                                        <p:tgtEl>
                                          <p:spTgt spid="30"/>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fltVal val="0.5"/>
                                          </p:val>
                                        </p:tav>
                                        <p:tav tm="100000">
                                          <p:val>
                                            <p:strVal val="#ppt_x"/>
                                          </p:val>
                                        </p:tav>
                                      </p:tavLst>
                                    </p:anim>
                                    <p:anim calcmode="lin" valueType="num">
                                      <p:cBhvr>
                                        <p:cTn id="53" dur="500" fill="hold"/>
                                        <p:tgtEl>
                                          <p:spTgt spid="3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anim calcmode="lin" valueType="num">
                                      <p:cBhvr>
                                        <p:cTn id="73" dur="500" fill="hold"/>
                                        <p:tgtEl>
                                          <p:spTgt spid="36"/>
                                        </p:tgtEl>
                                        <p:attrNameLst>
                                          <p:attrName>ppt_x</p:attrName>
                                        </p:attrNameLst>
                                      </p:cBhvr>
                                      <p:tavLst>
                                        <p:tav tm="0">
                                          <p:val>
                                            <p:fltVal val="0.5"/>
                                          </p:val>
                                        </p:tav>
                                        <p:tav tm="100000">
                                          <p:val>
                                            <p:strVal val="#ppt_x"/>
                                          </p:val>
                                        </p:tav>
                                      </p:tavLst>
                                    </p:anim>
                                    <p:anim calcmode="lin" valueType="num">
                                      <p:cBhvr>
                                        <p:cTn id="74" dur="500" fill="hold"/>
                                        <p:tgtEl>
                                          <p:spTgt spid="36"/>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animEffect transition="in" filter="fade">
                                      <p:cBhvr>
                                        <p:cTn id="79" dur="500"/>
                                        <p:tgtEl>
                                          <p:spTgt spid="37"/>
                                        </p:tgtEl>
                                      </p:cBhvr>
                                    </p:animEffect>
                                    <p:anim calcmode="lin" valueType="num">
                                      <p:cBhvr>
                                        <p:cTn id="80" dur="500" fill="hold"/>
                                        <p:tgtEl>
                                          <p:spTgt spid="37"/>
                                        </p:tgtEl>
                                        <p:attrNameLst>
                                          <p:attrName>ppt_x</p:attrName>
                                        </p:attrNameLst>
                                      </p:cBhvr>
                                      <p:tavLst>
                                        <p:tav tm="0">
                                          <p:val>
                                            <p:fltVal val="0.5"/>
                                          </p:val>
                                        </p:tav>
                                        <p:tav tm="100000">
                                          <p:val>
                                            <p:strVal val="#ppt_x"/>
                                          </p:val>
                                        </p:tav>
                                      </p:tavLst>
                                    </p:anim>
                                    <p:anim calcmode="lin" valueType="num">
                                      <p:cBhvr>
                                        <p:cTn id="81" dur="500" fill="hold"/>
                                        <p:tgtEl>
                                          <p:spTgt spid="37"/>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anim calcmode="lin" valueType="num">
                                      <p:cBhvr>
                                        <p:cTn id="87" dur="500" fill="hold"/>
                                        <p:tgtEl>
                                          <p:spTgt spid="38"/>
                                        </p:tgtEl>
                                        <p:attrNameLst>
                                          <p:attrName>ppt_x</p:attrName>
                                        </p:attrNameLst>
                                      </p:cBhvr>
                                      <p:tavLst>
                                        <p:tav tm="0">
                                          <p:val>
                                            <p:fltVal val="0.5"/>
                                          </p:val>
                                        </p:tav>
                                        <p:tav tm="100000">
                                          <p:val>
                                            <p:strVal val="#ppt_x"/>
                                          </p:val>
                                        </p:tav>
                                      </p:tavLst>
                                    </p:anim>
                                    <p:anim calcmode="lin" valueType="num">
                                      <p:cBhvr>
                                        <p:cTn id="88" dur="500" fill="hold"/>
                                        <p:tgtEl>
                                          <p:spTgt spid="38"/>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anim calcmode="lin" valueType="num">
                                      <p:cBhvr>
                                        <p:cTn id="94" dur="500" fill="hold"/>
                                        <p:tgtEl>
                                          <p:spTgt spid="39"/>
                                        </p:tgtEl>
                                        <p:attrNameLst>
                                          <p:attrName>ppt_x</p:attrName>
                                        </p:attrNameLst>
                                      </p:cBhvr>
                                      <p:tavLst>
                                        <p:tav tm="0">
                                          <p:val>
                                            <p:fltVal val="0.5"/>
                                          </p:val>
                                        </p:tav>
                                        <p:tav tm="100000">
                                          <p:val>
                                            <p:strVal val="#ppt_x"/>
                                          </p:val>
                                        </p:tav>
                                      </p:tavLst>
                                    </p:anim>
                                    <p:anim calcmode="lin" valueType="num">
                                      <p:cBhvr>
                                        <p:cTn id="95" dur="500" fill="hold"/>
                                        <p:tgtEl>
                                          <p:spTgt spid="39"/>
                                        </p:tgtEl>
                                        <p:attrNameLst>
                                          <p:attrName>ppt_y</p:attrName>
                                        </p:attrNameLst>
                                      </p:cBhvr>
                                      <p:tavLst>
                                        <p:tav tm="0">
                                          <p:val>
                                            <p:fltVal val="0.5"/>
                                          </p:val>
                                        </p:tav>
                                        <p:tav tm="100000">
                                          <p:val>
                                            <p:strVal val="#ppt_y"/>
                                          </p:val>
                                        </p:tav>
                                      </p:tavLst>
                                    </p:anim>
                                  </p:childTnLst>
                                </p:cTn>
                              </p:par>
                            </p:childTnLst>
                          </p:cTn>
                        </p:par>
                        <p:par>
                          <p:cTn id="96" fill="hold">
                            <p:stCondLst>
                              <p:cond delay="500"/>
                            </p:stCondLst>
                            <p:childTnLst>
                              <p:par>
                                <p:cTn id="97" presetID="12" presetClass="entr" presetSubtype="4" fill="hold" nodeType="after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500"/>
                                        <p:tgtEl>
                                          <p:spTgt spid="40"/>
                                        </p:tgtEl>
                                        <p:attrNameLst>
                                          <p:attrName>ppt_y</p:attrName>
                                        </p:attrNameLst>
                                      </p:cBhvr>
                                      <p:tavLst>
                                        <p:tav tm="0">
                                          <p:val>
                                            <p:strVal val="#ppt_y+#ppt_h*1.125000"/>
                                          </p:val>
                                        </p:tav>
                                        <p:tav tm="100000">
                                          <p:val>
                                            <p:strVal val="#ppt_y"/>
                                          </p:val>
                                        </p:tav>
                                      </p:tavLst>
                                    </p:anim>
                                    <p:animEffect transition="in" filter="wipe(up)">
                                      <p:cBhvr>
                                        <p:cTn id="100" dur="500"/>
                                        <p:tgtEl>
                                          <p:spTgt spid="40"/>
                                        </p:tgtEl>
                                      </p:cBhvr>
                                    </p:animEffect>
                                  </p:childTnLst>
                                </p:cTn>
                              </p:par>
                              <p:par>
                                <p:cTn id="101" presetID="12" presetClass="entr" presetSubtype="1"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 calcmode="lin" valueType="num">
                                      <p:cBhvr additive="base">
                                        <p:cTn id="103" dur="500"/>
                                        <p:tgtEl>
                                          <p:spTgt spid="43"/>
                                        </p:tgtEl>
                                        <p:attrNameLst>
                                          <p:attrName>ppt_y</p:attrName>
                                        </p:attrNameLst>
                                      </p:cBhvr>
                                      <p:tavLst>
                                        <p:tav tm="0">
                                          <p:val>
                                            <p:strVal val="#ppt_y-#ppt_h*1.125000"/>
                                          </p:val>
                                        </p:tav>
                                        <p:tav tm="100000">
                                          <p:val>
                                            <p:strVal val="#ppt_y"/>
                                          </p:val>
                                        </p:tav>
                                      </p:tavLst>
                                    </p:anim>
                                    <p:animEffect transition="in" filter="wipe(down)">
                                      <p:cBhvr>
                                        <p:cTn id="10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30" grpId="0" bldLvl="0" animBg="1"/>
      <p:bldP spid="31" grpId="0" bldLvl="0" animBg="1"/>
      <p:bldP spid="32" grpId="0" bldLvl="0" animBg="1"/>
      <p:bldP spid="34" grpId="0" bldLvl="0" animBg="1"/>
      <p:bldP spid="35" grpId="0" bldLvl="0" animBg="1"/>
      <p:bldP spid="36" grpId="0" bldLvl="0" animBg="1"/>
      <p:bldP spid="37" grpId="0" bldLvl="0" animBg="1"/>
      <p:bldP spid="38" grpId="0" bldLvl="0" animBg="1"/>
      <p:bldP spid="39"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82161" y="354939"/>
            <a:ext cx="30276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排课</a:t>
            </a:r>
            <a:r>
              <a:rPr lang="zh-CN" altLang="en-US" sz="2800" b="1" dirty="0" smtClean="0">
                <a:solidFill>
                  <a:schemeClr val="tx1">
                    <a:lumMod val="85000"/>
                    <a:lumOff val="15000"/>
                  </a:schemeClr>
                </a:solidFill>
              </a:rPr>
              <a:t>子系统流程图</a:t>
            </a:r>
            <a:endParaRPr lang="zh-CN" altLang="en-US" sz="2800" b="1" dirty="0">
              <a:solidFill>
                <a:schemeClr val="tx1">
                  <a:lumMod val="85000"/>
                  <a:lumOff val="15000"/>
                </a:schemeClr>
              </a:solidFill>
            </a:endParaRPr>
          </a:p>
        </p:txBody>
      </p:sp>
      <p:grpSp>
        <p:nvGrpSpPr>
          <p:cNvPr id="88" name="Group281"/>
          <p:cNvGrpSpPr/>
          <p:nvPr/>
        </p:nvGrpSpPr>
        <p:grpSpPr>
          <a:xfrm>
            <a:off x="2495379" y="804440"/>
            <a:ext cx="6919470" cy="5489347"/>
            <a:chOff x="1903632" y="867777"/>
            <a:chExt cx="5046045" cy="5090099"/>
          </a:xfrm>
        </p:grpSpPr>
        <p:grpSp>
          <p:nvGrpSpPr>
            <p:cNvPr id="89" name="Flowchart Shapes"/>
            <p:cNvGrpSpPr/>
            <p:nvPr/>
          </p:nvGrpSpPr>
          <p:grpSpPr>
            <a:xfrm>
              <a:off x="4021225" y="867777"/>
              <a:ext cx="1013101" cy="335066"/>
              <a:chOff x="4021225" y="867777"/>
              <a:chExt cx="1013101" cy="335066"/>
            </a:xfrm>
          </p:grpSpPr>
          <p:sp>
            <p:nvSpPr>
              <p:cNvPr id="168" name="Terminator"/>
              <p:cNvSpPr/>
              <p:nvPr/>
            </p:nvSpPr>
            <p:spPr>
              <a:xfrm>
                <a:off x="4021225" y="867777"/>
                <a:ext cx="1013101" cy="335066"/>
              </a:xfrm>
              <a:custGeom>
                <a:avLst/>
                <a:gdLst/>
                <a:ahLst/>
                <a:cxnLst/>
                <a:rect l="0" t="0" r="0" b="0"/>
                <a:pathLst>
                  <a:path w="1013101" h="335066">
                    <a:moveTo>
                      <a:pt x="167533" y="335066"/>
                    </a:moveTo>
                    <a:lnTo>
                      <a:pt x="845568" y="335066"/>
                    </a:lnTo>
                    <a:cubicBezTo>
                      <a:pt x="938096" y="335066"/>
                      <a:pt x="1013101" y="260061"/>
                      <a:pt x="1013101" y="167533"/>
                    </a:cubicBezTo>
                    <a:cubicBezTo>
                      <a:pt x="1013101" y="75004"/>
                      <a:pt x="938096" y="0"/>
                      <a:pt x="845568" y="0"/>
                    </a:cubicBezTo>
                    <a:lnTo>
                      <a:pt x="167533" y="0"/>
                    </a:lnTo>
                    <a:cubicBezTo>
                      <a:pt x="75004" y="0"/>
                      <a:pt x="0" y="75004"/>
                      <a:pt x="0" y="167533"/>
                    </a:cubicBezTo>
                    <a:cubicBezTo>
                      <a:pt x="0" y="260061"/>
                      <a:pt x="75004" y="335066"/>
                      <a:pt x="167533" y="335066"/>
                    </a:cubicBezTo>
                    <a:close/>
                  </a:path>
                </a:pathLst>
              </a:custGeom>
              <a:solidFill>
                <a:srgbClr val="527294"/>
              </a:solidFill>
              <a:ln w="7600" cap="flat">
                <a:solidFill>
                  <a:srgbClr val="527294"/>
                </a:solidFill>
                <a:bevel/>
              </a:ln>
            </p:spPr>
          </p:sp>
          <p:sp>
            <p:nvSpPr>
              <p:cNvPr id="169" name="Text 282"/>
              <p:cNvSpPr txBox="1"/>
              <p:nvPr/>
            </p:nvSpPr>
            <p:spPr>
              <a:xfrm>
                <a:off x="4021225" y="830110"/>
                <a:ext cx="1013101" cy="410400"/>
              </a:xfrm>
              <a:prstGeom prst="rect">
                <a:avLst/>
              </a:prstGeom>
              <a:noFill/>
            </p:spPr>
            <p:txBody>
              <a:bodyPr wrap="square" lIns="0" tIns="0" rIns="0" bIns="0" rtlCol="0" anchor="ctr"/>
              <a:lstStyle/>
              <a:p>
                <a:pPr algn="ctr">
                  <a:lnSpc>
                    <a:spcPct val="100000"/>
                  </a:lnSpc>
                </a:pPr>
                <a:r>
                  <a:rPr lang="zh-CN" altLang="en-US" sz="1140" dirty="0">
                    <a:solidFill>
                      <a:srgbClr val="FFFFFF"/>
                    </a:solidFill>
                    <a:latin typeface="Arial" panose="020B0604020202090204"/>
                  </a:rPr>
                  <a:t>排课</a:t>
                </a:r>
                <a:r>
                  <a:rPr sz="1140" dirty="0" err="1" smtClean="0">
                    <a:solidFill>
                      <a:srgbClr val="FFFFFF"/>
                    </a:solidFill>
                    <a:latin typeface="Arial" panose="020B0604020202090204"/>
                  </a:rPr>
                  <a:t>子系统</a:t>
                </a:r>
                <a:endParaRPr sz="1140" dirty="0">
                  <a:solidFill>
                    <a:srgbClr val="FFFFFF"/>
                  </a:solidFill>
                  <a:latin typeface="Arial" panose="020B0604020202090204"/>
                </a:endParaRPr>
              </a:p>
            </p:txBody>
          </p:sp>
        </p:grpSp>
        <p:grpSp>
          <p:nvGrpSpPr>
            <p:cNvPr id="91" name="Flowchart Shapes"/>
            <p:cNvGrpSpPr/>
            <p:nvPr/>
          </p:nvGrpSpPr>
          <p:grpSpPr>
            <a:xfrm>
              <a:off x="4174140" y="1515063"/>
              <a:ext cx="707271" cy="333780"/>
              <a:chOff x="4174140" y="1515063"/>
              <a:chExt cx="707271" cy="333780"/>
            </a:xfrm>
          </p:grpSpPr>
          <p:sp>
            <p:nvSpPr>
              <p:cNvPr id="164" name="任意多边形 163"/>
              <p:cNvSpPr/>
              <p:nvPr/>
            </p:nvSpPr>
            <p:spPr>
              <a:xfrm>
                <a:off x="4174140" y="1515063"/>
                <a:ext cx="707271" cy="333780"/>
              </a:xfrm>
              <a:custGeom>
                <a:avLst/>
                <a:gdLst/>
                <a:ahLst/>
                <a:cxnLst/>
                <a:rect l="0" t="0" r="0" b="0"/>
                <a:pathLst>
                  <a:path w="707271" h="333780">
                    <a:moveTo>
                      <a:pt x="707271" y="333780"/>
                    </a:moveTo>
                    <a:lnTo>
                      <a:pt x="707271" y="0"/>
                    </a:lnTo>
                    <a:lnTo>
                      <a:pt x="0" y="0"/>
                    </a:lnTo>
                    <a:lnTo>
                      <a:pt x="0" y="333780"/>
                    </a:lnTo>
                    <a:lnTo>
                      <a:pt x="707271" y="333780"/>
                    </a:lnTo>
                    <a:close/>
                  </a:path>
                </a:pathLst>
              </a:custGeom>
              <a:solidFill>
                <a:srgbClr val="527294"/>
              </a:solidFill>
              <a:ln w="7600" cap="flat">
                <a:solidFill>
                  <a:srgbClr val="527294"/>
                </a:solidFill>
                <a:bevel/>
              </a:ln>
            </p:spPr>
          </p:sp>
          <p:sp>
            <p:nvSpPr>
              <p:cNvPr id="165" name="Text 284"/>
              <p:cNvSpPr txBox="1"/>
              <p:nvPr/>
            </p:nvSpPr>
            <p:spPr>
              <a:xfrm>
                <a:off x="4174140" y="1476753"/>
                <a:ext cx="707271" cy="410400"/>
              </a:xfrm>
              <a:prstGeom prst="rect">
                <a:avLst/>
              </a:prstGeom>
              <a:noFill/>
            </p:spPr>
            <p:txBody>
              <a:bodyPr wrap="square" lIns="0" tIns="0" rIns="0" bIns="0" rtlCol="0" anchor="ctr"/>
              <a:lstStyle/>
              <a:p>
                <a:pPr algn="ctr">
                  <a:lnSpc>
                    <a:spcPct val="100000"/>
                  </a:lnSpc>
                </a:pPr>
                <a:r>
                  <a:rPr lang="zh-CN" sz="1140" dirty="0">
                    <a:solidFill>
                      <a:srgbClr val="FFFFFF"/>
                    </a:solidFill>
                    <a:latin typeface="Arial" panose="020B0604020202090204"/>
                  </a:rPr>
                  <a:t>管理员</a:t>
                </a:r>
                <a:endParaRPr lang="zh-CN" sz="1140" dirty="0">
                  <a:solidFill>
                    <a:srgbClr val="FFFFFF"/>
                  </a:solidFill>
                  <a:latin typeface="Arial" panose="020B0604020202090204"/>
                </a:endParaRPr>
              </a:p>
            </p:txBody>
          </p:sp>
        </p:grpSp>
        <p:grpSp>
          <p:nvGrpSpPr>
            <p:cNvPr id="92" name="Flowchart Shapes"/>
            <p:cNvGrpSpPr/>
            <p:nvPr/>
          </p:nvGrpSpPr>
          <p:grpSpPr>
            <a:xfrm>
              <a:off x="4021218" y="3877354"/>
              <a:ext cx="1056226" cy="410400"/>
              <a:chOff x="4021218" y="3877354"/>
              <a:chExt cx="1056226" cy="410400"/>
            </a:xfrm>
          </p:grpSpPr>
          <p:sp>
            <p:nvSpPr>
              <p:cNvPr id="162" name="任意多边形 161"/>
              <p:cNvSpPr/>
              <p:nvPr/>
            </p:nvSpPr>
            <p:spPr>
              <a:xfrm>
                <a:off x="4021218" y="3877391"/>
                <a:ext cx="1043261" cy="333780"/>
              </a:xfrm>
              <a:custGeom>
                <a:avLst/>
                <a:gdLst/>
                <a:ahLst/>
                <a:cxnLst/>
                <a:rect l="0" t="0" r="0" b="0"/>
                <a:pathLst>
                  <a:path w="1043261" h="333780">
                    <a:moveTo>
                      <a:pt x="1043261" y="333780"/>
                    </a:moveTo>
                    <a:lnTo>
                      <a:pt x="1043261" y="0"/>
                    </a:lnTo>
                    <a:lnTo>
                      <a:pt x="0" y="0"/>
                    </a:lnTo>
                    <a:lnTo>
                      <a:pt x="0" y="333780"/>
                    </a:lnTo>
                    <a:lnTo>
                      <a:pt x="1043261" y="333780"/>
                    </a:lnTo>
                    <a:close/>
                  </a:path>
                </a:pathLst>
              </a:custGeom>
              <a:solidFill>
                <a:srgbClr val="527294"/>
              </a:solidFill>
              <a:ln w="7600" cap="flat">
                <a:solidFill>
                  <a:srgbClr val="527294"/>
                </a:solidFill>
                <a:bevel/>
              </a:ln>
            </p:spPr>
          </p:sp>
          <p:sp>
            <p:nvSpPr>
              <p:cNvPr id="163" name="Text 285"/>
              <p:cNvSpPr txBox="1"/>
              <p:nvPr/>
            </p:nvSpPr>
            <p:spPr>
              <a:xfrm>
                <a:off x="4034183" y="3877354"/>
                <a:ext cx="1043261" cy="410400"/>
              </a:xfrm>
              <a:prstGeom prst="rect">
                <a:avLst/>
              </a:prstGeom>
              <a:noFill/>
            </p:spPr>
            <p:txBody>
              <a:bodyPr wrap="square" lIns="0" tIns="0" rIns="0" bIns="0" rtlCol="0" anchor="ctr"/>
              <a:lstStyle/>
              <a:p>
                <a:pPr algn="ctr">
                  <a:lnSpc>
                    <a:spcPct val="100000"/>
                  </a:lnSpc>
                </a:pPr>
                <a:r>
                  <a:rPr lang="zh-CN" sz="1140">
                    <a:solidFill>
                      <a:srgbClr val="FFFFFF"/>
                    </a:solidFill>
                    <a:latin typeface="Arial" panose="020B0604020202090204"/>
                  </a:rPr>
                  <a:t>自动显示可教授教师</a:t>
                </a:r>
                <a:endParaRPr lang="zh-CN" sz="1140">
                  <a:solidFill>
                    <a:srgbClr val="FFFFFF"/>
                  </a:solidFill>
                  <a:latin typeface="Arial" panose="020B0604020202090204"/>
                </a:endParaRPr>
              </a:p>
            </p:txBody>
          </p:sp>
        </p:grpSp>
        <p:grpSp>
          <p:nvGrpSpPr>
            <p:cNvPr id="96" name="Flowchart Shapes"/>
            <p:cNvGrpSpPr/>
            <p:nvPr/>
          </p:nvGrpSpPr>
          <p:grpSpPr>
            <a:xfrm>
              <a:off x="4094774" y="1950819"/>
              <a:ext cx="869545" cy="410400"/>
              <a:chOff x="4094774" y="1950819"/>
              <a:chExt cx="869545" cy="410400"/>
            </a:xfrm>
          </p:grpSpPr>
          <p:sp>
            <p:nvSpPr>
              <p:cNvPr id="154" name="任意多边形 153"/>
              <p:cNvSpPr/>
              <p:nvPr/>
            </p:nvSpPr>
            <p:spPr>
              <a:xfrm>
                <a:off x="4098478" y="2027402"/>
                <a:ext cx="865841" cy="333780"/>
              </a:xfrm>
              <a:custGeom>
                <a:avLst/>
                <a:gdLst/>
                <a:ahLst/>
                <a:cxnLst/>
                <a:rect l="0" t="0" r="0" b="0"/>
                <a:pathLst>
                  <a:path w="865841" h="333780">
                    <a:moveTo>
                      <a:pt x="865841" y="333780"/>
                    </a:moveTo>
                    <a:lnTo>
                      <a:pt x="865841" y="0"/>
                    </a:lnTo>
                    <a:lnTo>
                      <a:pt x="0" y="0"/>
                    </a:lnTo>
                    <a:lnTo>
                      <a:pt x="0" y="333780"/>
                    </a:lnTo>
                    <a:lnTo>
                      <a:pt x="865841" y="333780"/>
                    </a:lnTo>
                    <a:close/>
                  </a:path>
                </a:pathLst>
              </a:custGeom>
              <a:solidFill>
                <a:srgbClr val="527294"/>
              </a:solidFill>
              <a:ln w="7600" cap="flat">
                <a:solidFill>
                  <a:srgbClr val="527294"/>
                </a:solidFill>
                <a:bevel/>
              </a:ln>
            </p:spPr>
          </p:sp>
          <p:sp>
            <p:nvSpPr>
              <p:cNvPr id="155" name="Text 289"/>
              <p:cNvSpPr txBox="1"/>
              <p:nvPr/>
            </p:nvSpPr>
            <p:spPr>
              <a:xfrm>
                <a:off x="4094774" y="1950819"/>
                <a:ext cx="865841" cy="410400"/>
              </a:xfrm>
              <a:prstGeom prst="rect">
                <a:avLst/>
              </a:prstGeom>
              <a:noFill/>
            </p:spPr>
            <p:txBody>
              <a:bodyPr wrap="square" lIns="0" tIns="0" rIns="0" bIns="0" rtlCol="0" anchor="ctr"/>
              <a:lstStyle/>
              <a:p>
                <a:pPr algn="ctr">
                  <a:lnSpc>
                    <a:spcPct val="100000"/>
                  </a:lnSpc>
                </a:pPr>
                <a:r>
                  <a:rPr lang="zh-CN" sz="1140">
                    <a:solidFill>
                      <a:srgbClr val="FFFFFF"/>
                    </a:solidFill>
                    <a:latin typeface="Arial" panose="020B0604020202090204"/>
                  </a:rPr>
                  <a:t>查询专业课表</a:t>
                </a:r>
                <a:endParaRPr lang="zh-CN" sz="1140">
                  <a:solidFill>
                    <a:srgbClr val="FFFFFF"/>
                  </a:solidFill>
                  <a:latin typeface="Arial" panose="020B0604020202090204"/>
                </a:endParaRPr>
              </a:p>
            </p:txBody>
          </p:sp>
        </p:grpSp>
        <p:grpSp>
          <p:nvGrpSpPr>
            <p:cNvPr id="100" name="Flowchart Shapes"/>
            <p:cNvGrpSpPr/>
            <p:nvPr/>
          </p:nvGrpSpPr>
          <p:grpSpPr>
            <a:xfrm>
              <a:off x="1903632" y="2163938"/>
              <a:ext cx="783271" cy="410400"/>
              <a:chOff x="1903632" y="2163938"/>
              <a:chExt cx="783271" cy="410400"/>
            </a:xfrm>
          </p:grpSpPr>
          <p:sp>
            <p:nvSpPr>
              <p:cNvPr id="146" name="任意多边形 145"/>
              <p:cNvSpPr/>
              <p:nvPr/>
            </p:nvSpPr>
            <p:spPr>
              <a:xfrm>
                <a:off x="1903632" y="2163975"/>
                <a:ext cx="783271" cy="333780"/>
              </a:xfrm>
              <a:custGeom>
                <a:avLst/>
                <a:gdLst/>
                <a:ahLst/>
                <a:cxnLst/>
                <a:rect l="0" t="0" r="0" b="0"/>
                <a:pathLst>
                  <a:path w="783271" h="333780">
                    <a:moveTo>
                      <a:pt x="783271" y="333780"/>
                    </a:moveTo>
                    <a:lnTo>
                      <a:pt x="783271" y="0"/>
                    </a:lnTo>
                    <a:lnTo>
                      <a:pt x="0" y="0"/>
                    </a:lnTo>
                    <a:lnTo>
                      <a:pt x="0" y="333780"/>
                    </a:lnTo>
                    <a:lnTo>
                      <a:pt x="783271" y="333780"/>
                    </a:lnTo>
                    <a:close/>
                  </a:path>
                </a:pathLst>
              </a:custGeom>
              <a:solidFill>
                <a:srgbClr val="527294"/>
              </a:solidFill>
              <a:ln w="7600" cap="flat">
                <a:solidFill>
                  <a:srgbClr val="527294"/>
                </a:solidFill>
                <a:bevel/>
              </a:ln>
            </p:spPr>
          </p:sp>
          <p:sp>
            <p:nvSpPr>
              <p:cNvPr id="147" name="Text 293"/>
              <p:cNvSpPr txBox="1"/>
              <p:nvPr/>
            </p:nvSpPr>
            <p:spPr>
              <a:xfrm>
                <a:off x="1903632" y="2163938"/>
                <a:ext cx="783271" cy="410400"/>
              </a:xfrm>
              <a:prstGeom prst="rect">
                <a:avLst/>
              </a:prstGeom>
              <a:noFill/>
            </p:spPr>
            <p:txBody>
              <a:bodyPr wrap="square" lIns="0" tIns="0" rIns="0" bIns="0" rtlCol="0" anchor="ctr"/>
              <a:lstStyle/>
              <a:p>
                <a:pPr algn="ctr">
                  <a:lnSpc>
                    <a:spcPct val="100000"/>
                  </a:lnSpc>
                </a:pPr>
                <a:r>
                  <a:rPr lang="zh-CN" sz="1140">
                    <a:solidFill>
                      <a:srgbClr val="FFFFFF"/>
                    </a:solidFill>
                    <a:latin typeface="Arial" panose="020B0604020202090204"/>
                  </a:rPr>
                  <a:t>查询排课表</a:t>
                </a:r>
                <a:endParaRPr lang="zh-CN" sz="1140">
                  <a:solidFill>
                    <a:srgbClr val="FFFFFF"/>
                  </a:solidFill>
                  <a:latin typeface="Arial" panose="020B0604020202090204"/>
                </a:endParaRPr>
              </a:p>
            </p:txBody>
          </p:sp>
        </p:grpSp>
        <p:grpSp>
          <p:nvGrpSpPr>
            <p:cNvPr id="101" name="Flowchart Shapes"/>
            <p:cNvGrpSpPr/>
            <p:nvPr/>
          </p:nvGrpSpPr>
          <p:grpSpPr>
            <a:xfrm>
              <a:off x="4132649" y="4366698"/>
              <a:ext cx="847894" cy="410400"/>
              <a:chOff x="4132649" y="4366698"/>
              <a:chExt cx="847894" cy="410400"/>
            </a:xfrm>
          </p:grpSpPr>
          <p:sp>
            <p:nvSpPr>
              <p:cNvPr id="144" name="任意多边形 143"/>
              <p:cNvSpPr/>
              <p:nvPr/>
            </p:nvSpPr>
            <p:spPr>
              <a:xfrm>
                <a:off x="4159507" y="4405008"/>
                <a:ext cx="821036" cy="333780"/>
              </a:xfrm>
              <a:custGeom>
                <a:avLst/>
                <a:gdLst/>
                <a:ahLst/>
                <a:cxnLst/>
                <a:rect l="0" t="0" r="0" b="0"/>
                <a:pathLst>
                  <a:path w="821036" h="333780">
                    <a:moveTo>
                      <a:pt x="821036" y="333780"/>
                    </a:moveTo>
                    <a:lnTo>
                      <a:pt x="821036" y="0"/>
                    </a:lnTo>
                    <a:lnTo>
                      <a:pt x="0" y="0"/>
                    </a:lnTo>
                    <a:lnTo>
                      <a:pt x="0" y="333780"/>
                    </a:lnTo>
                    <a:lnTo>
                      <a:pt x="821036" y="333780"/>
                    </a:lnTo>
                    <a:close/>
                  </a:path>
                </a:pathLst>
              </a:custGeom>
              <a:solidFill>
                <a:srgbClr val="527294"/>
              </a:solidFill>
              <a:ln w="7600" cap="flat">
                <a:solidFill>
                  <a:srgbClr val="527294"/>
                </a:solidFill>
                <a:bevel/>
              </a:ln>
            </p:spPr>
          </p:sp>
          <p:sp>
            <p:nvSpPr>
              <p:cNvPr id="145" name="Text 294"/>
              <p:cNvSpPr txBox="1"/>
              <p:nvPr/>
            </p:nvSpPr>
            <p:spPr>
              <a:xfrm>
                <a:off x="4132649" y="4366698"/>
                <a:ext cx="821036" cy="410400"/>
              </a:xfrm>
              <a:prstGeom prst="rect">
                <a:avLst/>
              </a:prstGeom>
              <a:noFill/>
            </p:spPr>
            <p:txBody>
              <a:bodyPr wrap="square" lIns="0" tIns="0" rIns="0" bIns="0" rtlCol="0" anchor="ctr"/>
              <a:lstStyle/>
              <a:p>
                <a:pPr algn="ctr">
                  <a:lnSpc>
                    <a:spcPct val="100000"/>
                  </a:lnSpc>
                </a:pPr>
                <a:r>
                  <a:rPr lang="zh-CN" sz="1140">
                    <a:solidFill>
                      <a:srgbClr val="FFFFFF"/>
                    </a:solidFill>
                    <a:latin typeface="Arial" panose="020B0604020202090204"/>
                  </a:rPr>
                  <a:t>人工选择任课教师与上课时间</a:t>
                </a:r>
                <a:endParaRPr lang="zh-CN" sz="1140">
                  <a:solidFill>
                    <a:srgbClr val="FFFFFF"/>
                  </a:solidFill>
                  <a:latin typeface="Arial" panose="020B0604020202090204"/>
                </a:endParaRPr>
              </a:p>
            </p:txBody>
          </p:sp>
        </p:grpSp>
        <p:grpSp>
          <p:nvGrpSpPr>
            <p:cNvPr id="102" name="Flowchart Shapes"/>
            <p:cNvGrpSpPr/>
            <p:nvPr/>
          </p:nvGrpSpPr>
          <p:grpSpPr>
            <a:xfrm>
              <a:off x="4012803" y="2556279"/>
              <a:ext cx="1020056" cy="410400"/>
              <a:chOff x="4012803" y="2556279"/>
              <a:chExt cx="1020056" cy="410400"/>
            </a:xfrm>
          </p:grpSpPr>
          <p:sp>
            <p:nvSpPr>
              <p:cNvPr id="142" name="任意多边形 141"/>
              <p:cNvSpPr/>
              <p:nvPr/>
            </p:nvSpPr>
            <p:spPr>
              <a:xfrm>
                <a:off x="4043829" y="2594000"/>
                <a:ext cx="989030" cy="333780"/>
              </a:xfrm>
              <a:custGeom>
                <a:avLst/>
                <a:gdLst/>
                <a:ahLst/>
                <a:cxnLst/>
                <a:rect l="0" t="0" r="0" b="0"/>
                <a:pathLst>
                  <a:path w="989030" h="333780">
                    <a:moveTo>
                      <a:pt x="989030" y="333780"/>
                    </a:moveTo>
                    <a:lnTo>
                      <a:pt x="989030" y="0"/>
                    </a:lnTo>
                    <a:lnTo>
                      <a:pt x="0" y="0"/>
                    </a:lnTo>
                    <a:lnTo>
                      <a:pt x="0" y="333780"/>
                    </a:lnTo>
                    <a:lnTo>
                      <a:pt x="989030" y="333780"/>
                    </a:lnTo>
                    <a:close/>
                  </a:path>
                </a:pathLst>
              </a:custGeom>
              <a:solidFill>
                <a:srgbClr val="527294"/>
              </a:solidFill>
              <a:ln w="7600" cap="flat">
                <a:solidFill>
                  <a:srgbClr val="527294"/>
                </a:solidFill>
                <a:bevel/>
              </a:ln>
            </p:spPr>
          </p:sp>
          <p:sp>
            <p:nvSpPr>
              <p:cNvPr id="143" name="Text 295"/>
              <p:cNvSpPr txBox="1"/>
              <p:nvPr/>
            </p:nvSpPr>
            <p:spPr>
              <a:xfrm>
                <a:off x="4012803" y="2556279"/>
                <a:ext cx="989030" cy="410400"/>
              </a:xfrm>
              <a:prstGeom prst="rect">
                <a:avLst/>
              </a:prstGeom>
              <a:noFill/>
            </p:spPr>
            <p:txBody>
              <a:bodyPr wrap="square" lIns="0" tIns="0" rIns="0" bIns="0" rtlCol="0" anchor="ctr"/>
              <a:lstStyle/>
              <a:p>
                <a:pPr algn="ctr">
                  <a:lnSpc>
                    <a:spcPct val="100000"/>
                  </a:lnSpc>
                </a:pPr>
                <a:r>
                  <a:rPr lang="zh-CN" sz="1140">
                    <a:solidFill>
                      <a:srgbClr val="FFFFFF"/>
                    </a:solidFill>
                    <a:latin typeface="Arial" panose="020B0604020202090204"/>
                  </a:rPr>
                  <a:t>显示未排课程</a:t>
                </a:r>
                <a:endParaRPr lang="zh-CN" sz="1140">
                  <a:solidFill>
                    <a:srgbClr val="FFFFFF"/>
                  </a:solidFill>
                  <a:latin typeface="Arial" panose="020B0604020202090204"/>
                </a:endParaRPr>
              </a:p>
            </p:txBody>
          </p:sp>
        </p:grpSp>
        <p:grpSp>
          <p:nvGrpSpPr>
            <p:cNvPr id="104" name="Flowchart Shapes"/>
            <p:cNvGrpSpPr/>
            <p:nvPr/>
          </p:nvGrpSpPr>
          <p:grpSpPr>
            <a:xfrm>
              <a:off x="6083277" y="2096297"/>
              <a:ext cx="866400" cy="410400"/>
              <a:chOff x="6083277" y="2096297"/>
              <a:chExt cx="866400" cy="410400"/>
            </a:xfrm>
          </p:grpSpPr>
          <p:sp>
            <p:nvSpPr>
              <p:cNvPr id="138" name="任意多边形 137"/>
              <p:cNvSpPr/>
              <p:nvPr/>
            </p:nvSpPr>
            <p:spPr>
              <a:xfrm>
                <a:off x="6083277" y="2122831"/>
                <a:ext cx="866400" cy="333780"/>
              </a:xfrm>
              <a:custGeom>
                <a:avLst/>
                <a:gdLst/>
                <a:ahLst/>
                <a:cxnLst/>
                <a:rect l="0" t="0" r="0" b="0"/>
                <a:pathLst>
                  <a:path w="866400" h="333780">
                    <a:moveTo>
                      <a:pt x="866400" y="333780"/>
                    </a:moveTo>
                    <a:lnTo>
                      <a:pt x="866400" y="0"/>
                    </a:lnTo>
                    <a:lnTo>
                      <a:pt x="0" y="0"/>
                    </a:lnTo>
                    <a:lnTo>
                      <a:pt x="0" y="333780"/>
                    </a:lnTo>
                    <a:lnTo>
                      <a:pt x="866400" y="333780"/>
                    </a:lnTo>
                    <a:close/>
                  </a:path>
                </a:pathLst>
              </a:custGeom>
              <a:solidFill>
                <a:srgbClr val="527294"/>
              </a:solidFill>
              <a:ln w="7600" cap="flat">
                <a:solidFill>
                  <a:srgbClr val="527294"/>
                </a:solidFill>
                <a:bevel/>
              </a:ln>
            </p:spPr>
          </p:sp>
          <p:sp>
            <p:nvSpPr>
              <p:cNvPr id="139" name="Text 297"/>
              <p:cNvSpPr txBox="1"/>
              <p:nvPr/>
            </p:nvSpPr>
            <p:spPr>
              <a:xfrm>
                <a:off x="6083277" y="2096297"/>
                <a:ext cx="866400" cy="410400"/>
              </a:xfrm>
              <a:prstGeom prst="rect">
                <a:avLst/>
              </a:prstGeom>
              <a:noFill/>
            </p:spPr>
            <p:txBody>
              <a:bodyPr wrap="square" lIns="0" tIns="0" rIns="0" bIns="0" rtlCol="0" anchor="ctr"/>
              <a:lstStyle/>
              <a:p>
                <a:pPr algn="ctr">
                  <a:lnSpc>
                    <a:spcPct val="100000"/>
                  </a:lnSpc>
                </a:pPr>
                <a:r>
                  <a:rPr lang="zh-CN" sz="1140" dirty="0">
                    <a:solidFill>
                      <a:srgbClr val="FFFFFF"/>
                    </a:solidFill>
                    <a:latin typeface="Arial" panose="020B0604020202090204"/>
                  </a:rPr>
                  <a:t>数据库维护</a:t>
                </a:r>
                <a:endParaRPr lang="zh-CN" sz="1140" dirty="0">
                  <a:solidFill>
                    <a:srgbClr val="FFFFFF"/>
                  </a:solidFill>
                  <a:latin typeface="Arial" panose="020B0604020202090204"/>
                </a:endParaRPr>
              </a:p>
            </p:txBody>
          </p:sp>
        </p:grpSp>
        <p:grpSp>
          <p:nvGrpSpPr>
            <p:cNvPr id="106" name="Flowchart Shapes"/>
            <p:cNvGrpSpPr/>
            <p:nvPr/>
          </p:nvGrpSpPr>
          <p:grpSpPr>
            <a:xfrm>
              <a:off x="4106726" y="4945939"/>
              <a:ext cx="917353" cy="432191"/>
              <a:chOff x="4106726" y="4945939"/>
              <a:chExt cx="917353" cy="432191"/>
            </a:xfrm>
          </p:grpSpPr>
          <p:sp>
            <p:nvSpPr>
              <p:cNvPr id="134" name="任意多边形 133"/>
              <p:cNvSpPr/>
              <p:nvPr/>
            </p:nvSpPr>
            <p:spPr>
              <a:xfrm>
                <a:off x="4106726" y="4945939"/>
                <a:ext cx="917353" cy="432191"/>
              </a:xfrm>
              <a:custGeom>
                <a:avLst/>
                <a:gdLst/>
                <a:ahLst/>
                <a:cxnLst/>
                <a:rect l="0" t="0" r="0" b="0"/>
                <a:pathLst>
                  <a:path w="1154641" h="531690">
                    <a:moveTo>
                      <a:pt x="1154641" y="531690"/>
                    </a:moveTo>
                    <a:lnTo>
                      <a:pt x="1154641" y="0"/>
                    </a:lnTo>
                    <a:lnTo>
                      <a:pt x="0" y="0"/>
                    </a:lnTo>
                    <a:lnTo>
                      <a:pt x="0" y="531690"/>
                    </a:lnTo>
                    <a:lnTo>
                      <a:pt x="1154641" y="531690"/>
                    </a:lnTo>
                    <a:close/>
                  </a:path>
                </a:pathLst>
              </a:custGeom>
              <a:solidFill>
                <a:srgbClr val="527294"/>
              </a:solidFill>
              <a:ln w="7600" cap="flat">
                <a:solidFill>
                  <a:srgbClr val="527294"/>
                </a:solidFill>
                <a:bevel/>
              </a:ln>
            </p:spPr>
          </p:sp>
          <p:sp>
            <p:nvSpPr>
              <p:cNvPr id="135" name="Text 299"/>
              <p:cNvSpPr txBox="1"/>
              <p:nvPr/>
            </p:nvSpPr>
            <p:spPr>
              <a:xfrm>
                <a:off x="4139605" y="4999521"/>
                <a:ext cx="831221" cy="325026"/>
              </a:xfrm>
              <a:prstGeom prst="rect">
                <a:avLst/>
              </a:prstGeom>
              <a:noFill/>
            </p:spPr>
            <p:txBody>
              <a:bodyPr wrap="square" lIns="0" tIns="0" rIns="0" bIns="0" rtlCol="0" anchor="ctr"/>
              <a:lstStyle/>
              <a:p>
                <a:pPr algn="ctr">
                  <a:lnSpc>
                    <a:spcPct val="100000"/>
                  </a:lnSpc>
                </a:pPr>
                <a:r>
                  <a:rPr lang="zh-CN" sz="1140">
                    <a:solidFill>
                      <a:srgbClr val="FFFFFF"/>
                    </a:solidFill>
                    <a:latin typeface="Arial" panose="020B0604020202090204"/>
                  </a:rPr>
                  <a:t>查询空闲教室</a:t>
                </a:r>
                <a:endParaRPr lang="zh-CN" sz="1140">
                  <a:solidFill>
                    <a:srgbClr val="FFFFFF"/>
                  </a:solidFill>
                  <a:latin typeface="Arial" panose="020B0604020202090204"/>
                </a:endParaRPr>
              </a:p>
            </p:txBody>
          </p:sp>
        </p:grpSp>
        <p:grpSp>
          <p:nvGrpSpPr>
            <p:cNvPr id="107" name="Flowchart Shapes"/>
            <p:cNvGrpSpPr/>
            <p:nvPr/>
          </p:nvGrpSpPr>
          <p:grpSpPr>
            <a:xfrm>
              <a:off x="3948707" y="3135331"/>
              <a:ext cx="1205071" cy="608365"/>
              <a:chOff x="3948707" y="3135331"/>
              <a:chExt cx="1205071" cy="608365"/>
            </a:xfrm>
          </p:grpSpPr>
          <p:sp>
            <p:nvSpPr>
              <p:cNvPr id="132" name="任意多边形 131"/>
              <p:cNvSpPr/>
              <p:nvPr/>
            </p:nvSpPr>
            <p:spPr>
              <a:xfrm>
                <a:off x="3948707" y="3135331"/>
                <a:ext cx="1205071" cy="531690"/>
              </a:xfrm>
              <a:custGeom>
                <a:avLst/>
                <a:gdLst/>
                <a:ahLst/>
                <a:cxnLst/>
                <a:rect l="0" t="0" r="0" b="0"/>
                <a:pathLst>
                  <a:path w="1205071" h="531690">
                    <a:moveTo>
                      <a:pt x="1205071" y="531690"/>
                    </a:moveTo>
                    <a:lnTo>
                      <a:pt x="1205071" y="0"/>
                    </a:lnTo>
                    <a:lnTo>
                      <a:pt x="0" y="0"/>
                    </a:lnTo>
                    <a:lnTo>
                      <a:pt x="0" y="531690"/>
                    </a:lnTo>
                    <a:lnTo>
                      <a:pt x="1205071" y="531690"/>
                    </a:lnTo>
                    <a:close/>
                  </a:path>
                </a:pathLst>
              </a:custGeom>
              <a:solidFill>
                <a:srgbClr val="527294"/>
              </a:solidFill>
              <a:ln w="7600" cap="flat">
                <a:solidFill>
                  <a:srgbClr val="527294"/>
                </a:solidFill>
                <a:bevel/>
              </a:ln>
            </p:spPr>
          </p:sp>
          <p:sp>
            <p:nvSpPr>
              <p:cNvPr id="133" name="Text 300"/>
              <p:cNvSpPr txBox="1"/>
              <p:nvPr/>
            </p:nvSpPr>
            <p:spPr>
              <a:xfrm>
                <a:off x="4010296" y="3135449"/>
                <a:ext cx="1118791" cy="608247"/>
              </a:xfrm>
              <a:prstGeom prst="rect">
                <a:avLst/>
              </a:prstGeom>
              <a:noFill/>
            </p:spPr>
            <p:txBody>
              <a:bodyPr wrap="square" lIns="0" tIns="0" rIns="0" bIns="0" rtlCol="0" anchor="ctr"/>
              <a:lstStyle/>
              <a:p>
                <a:pPr algn="ctr">
                  <a:lnSpc>
                    <a:spcPct val="100000"/>
                  </a:lnSpc>
                </a:pPr>
                <a:r>
                  <a:rPr lang="zh-CN" sz="1140">
                    <a:solidFill>
                      <a:srgbClr val="FFFFFF"/>
                    </a:solidFill>
                    <a:latin typeface="Arial" panose="020B0604020202090204"/>
                  </a:rPr>
                  <a:t>开始对某门未排课程排课</a:t>
                </a:r>
                <a:endParaRPr lang="zh-CN" sz="1140">
                  <a:solidFill>
                    <a:srgbClr val="FFFFFF"/>
                  </a:solidFill>
                  <a:latin typeface="Arial" panose="020B0604020202090204"/>
                </a:endParaRPr>
              </a:p>
            </p:txBody>
          </p:sp>
        </p:grpSp>
        <p:grpSp>
          <p:nvGrpSpPr>
            <p:cNvPr id="108" name="Flowchart Shapes"/>
            <p:cNvGrpSpPr/>
            <p:nvPr/>
          </p:nvGrpSpPr>
          <p:grpSpPr>
            <a:xfrm>
              <a:off x="4064538" y="5547476"/>
              <a:ext cx="1089015" cy="410400"/>
              <a:chOff x="4064538" y="5547476"/>
              <a:chExt cx="1089015" cy="410400"/>
            </a:xfrm>
          </p:grpSpPr>
          <p:sp>
            <p:nvSpPr>
              <p:cNvPr id="130" name="任意多边形 129"/>
              <p:cNvSpPr/>
              <p:nvPr/>
            </p:nvSpPr>
            <p:spPr>
              <a:xfrm>
                <a:off x="4064538" y="5585196"/>
                <a:ext cx="1064471" cy="333780"/>
              </a:xfrm>
              <a:custGeom>
                <a:avLst/>
                <a:gdLst/>
                <a:ahLst/>
                <a:cxnLst/>
                <a:rect l="0" t="0" r="0" b="0"/>
                <a:pathLst>
                  <a:path w="1064471" h="333780">
                    <a:moveTo>
                      <a:pt x="1064471" y="333780"/>
                    </a:moveTo>
                    <a:lnTo>
                      <a:pt x="1064471" y="0"/>
                    </a:lnTo>
                    <a:lnTo>
                      <a:pt x="0" y="0"/>
                    </a:lnTo>
                    <a:lnTo>
                      <a:pt x="0" y="333780"/>
                    </a:lnTo>
                    <a:lnTo>
                      <a:pt x="1064471" y="333780"/>
                    </a:lnTo>
                    <a:close/>
                  </a:path>
                </a:pathLst>
              </a:custGeom>
              <a:solidFill>
                <a:srgbClr val="527294"/>
              </a:solidFill>
              <a:ln w="7600" cap="flat">
                <a:solidFill>
                  <a:srgbClr val="527294"/>
                </a:solidFill>
                <a:bevel/>
              </a:ln>
            </p:spPr>
          </p:sp>
          <p:sp>
            <p:nvSpPr>
              <p:cNvPr id="131" name="Text 301"/>
              <p:cNvSpPr txBox="1"/>
              <p:nvPr/>
            </p:nvSpPr>
            <p:spPr>
              <a:xfrm>
                <a:off x="4089082" y="5547476"/>
                <a:ext cx="1064471" cy="410400"/>
              </a:xfrm>
              <a:prstGeom prst="rect">
                <a:avLst/>
              </a:prstGeom>
              <a:noFill/>
            </p:spPr>
            <p:txBody>
              <a:bodyPr wrap="square" lIns="0" tIns="0" rIns="0" bIns="0" rtlCol="0" anchor="ctr"/>
              <a:lstStyle/>
              <a:p>
                <a:pPr algn="ctr">
                  <a:lnSpc>
                    <a:spcPct val="100000"/>
                  </a:lnSpc>
                </a:pPr>
                <a:r>
                  <a:rPr lang="zh-CN" sz="1140">
                    <a:solidFill>
                      <a:srgbClr val="FFFFFF"/>
                    </a:solidFill>
                    <a:latin typeface="Arial" panose="020B0604020202090204"/>
                  </a:rPr>
                  <a:t>显示教室</a:t>
                </a:r>
                <a:endParaRPr lang="zh-CN" sz="1140">
                  <a:solidFill>
                    <a:srgbClr val="FFFFFF"/>
                  </a:solidFill>
                  <a:latin typeface="Arial" panose="020B0604020202090204"/>
                </a:endParaRPr>
              </a:p>
            </p:txBody>
          </p:sp>
        </p:grpSp>
        <p:sp>
          <p:nvSpPr>
            <p:cNvPr id="109" name="ConnectLine"/>
            <p:cNvSpPr/>
            <p:nvPr/>
          </p:nvSpPr>
          <p:spPr>
            <a:xfrm>
              <a:off x="4174092" y="1683876"/>
              <a:ext cx="1874994" cy="479885"/>
            </a:xfrm>
            <a:custGeom>
              <a:avLst/>
              <a:gdLst/>
              <a:ahLst/>
              <a:cxnLst/>
              <a:rect l="0" t="0" r="0" b="0"/>
              <a:pathLst>
                <a:path w="2062122" h="479753" fill="none">
                  <a:moveTo>
                    <a:pt x="0" y="0"/>
                  </a:moveTo>
                  <a:lnTo>
                    <a:pt x="-2062122" y="0"/>
                  </a:lnTo>
                  <a:lnTo>
                    <a:pt x="-2062122" y="479753"/>
                  </a:lnTo>
                </a:path>
              </a:pathLst>
            </a:custGeom>
            <a:noFill/>
            <a:ln w="7600" cap="flat">
              <a:solidFill>
                <a:srgbClr val="236EA1"/>
              </a:solidFill>
              <a:bevel/>
              <a:tailEnd type="stealth" w="med" len="med"/>
            </a:ln>
          </p:spPr>
          <p:txBody>
            <a:bodyPr/>
            <a:lstStyle/>
            <a:p>
              <a:endParaRPr lang="zh-CN" altLang="en-US"/>
            </a:p>
          </p:txBody>
        </p:sp>
        <p:sp>
          <p:nvSpPr>
            <p:cNvPr id="110" name="ConnectLine"/>
            <p:cNvSpPr/>
            <p:nvPr/>
          </p:nvSpPr>
          <p:spPr>
            <a:xfrm>
              <a:off x="4527775" y="1202843"/>
              <a:ext cx="7600" cy="312220"/>
            </a:xfrm>
            <a:custGeom>
              <a:avLst/>
              <a:gdLst/>
              <a:ahLst/>
              <a:cxnLst/>
              <a:rect l="0" t="0" r="0" b="0"/>
              <a:pathLst>
                <a:path w="7600" h="312220" fill="none">
                  <a:moveTo>
                    <a:pt x="0" y="0"/>
                  </a:moveTo>
                  <a:lnTo>
                    <a:pt x="0" y="312220"/>
                  </a:lnTo>
                </a:path>
              </a:pathLst>
            </a:custGeom>
            <a:noFill/>
            <a:ln w="7600" cap="flat">
              <a:solidFill>
                <a:srgbClr val="236EA1"/>
              </a:solidFill>
              <a:bevel/>
              <a:tailEnd type="stealth" w="med" len="med"/>
            </a:ln>
          </p:spPr>
        </p:sp>
        <p:sp>
          <p:nvSpPr>
            <p:cNvPr id="119" name="ConnectLine"/>
            <p:cNvSpPr/>
            <p:nvPr/>
          </p:nvSpPr>
          <p:spPr>
            <a:xfrm flipH="1">
              <a:off x="4479393" y="2361013"/>
              <a:ext cx="55569" cy="249069"/>
            </a:xfrm>
            <a:custGeom>
              <a:avLst/>
              <a:gdLst/>
              <a:ahLst/>
              <a:cxnLst/>
              <a:rect l="0" t="0" r="0" b="0"/>
              <a:pathLst>
                <a:path w="7600" h="510740" fill="none">
                  <a:moveTo>
                    <a:pt x="0" y="0"/>
                  </a:moveTo>
                  <a:lnTo>
                    <a:pt x="0" y="510740"/>
                  </a:lnTo>
                </a:path>
              </a:pathLst>
            </a:custGeom>
            <a:noFill/>
            <a:ln w="7600" cap="flat">
              <a:solidFill>
                <a:srgbClr val="236EA1"/>
              </a:solidFill>
              <a:bevel/>
              <a:tailEnd type="stealth" w="med" len="med"/>
            </a:ln>
          </p:spPr>
        </p:sp>
        <p:sp>
          <p:nvSpPr>
            <p:cNvPr id="127" name="ConnectLine"/>
            <p:cNvSpPr/>
            <p:nvPr/>
          </p:nvSpPr>
          <p:spPr>
            <a:xfrm flipH="1">
              <a:off x="4499768" y="2928043"/>
              <a:ext cx="55569" cy="207263"/>
            </a:xfrm>
            <a:custGeom>
              <a:avLst/>
              <a:gdLst/>
              <a:ahLst/>
              <a:cxnLst/>
              <a:rect l="0" t="0" r="0" b="0"/>
              <a:pathLst>
                <a:path w="7600" h="387301" fill="none">
                  <a:moveTo>
                    <a:pt x="0" y="0"/>
                  </a:moveTo>
                  <a:lnTo>
                    <a:pt x="0" y="387301"/>
                  </a:lnTo>
                </a:path>
              </a:pathLst>
            </a:custGeom>
            <a:noFill/>
            <a:ln w="7600" cap="flat">
              <a:solidFill>
                <a:srgbClr val="236EA1"/>
              </a:solidFill>
              <a:bevel/>
              <a:tailEnd type="stealth" w="med" len="med"/>
            </a:ln>
          </p:spPr>
        </p:sp>
        <p:sp>
          <p:nvSpPr>
            <p:cNvPr id="129" name="ConnectLine"/>
            <p:cNvSpPr/>
            <p:nvPr/>
          </p:nvSpPr>
          <p:spPr>
            <a:xfrm>
              <a:off x="4881510" y="1642968"/>
              <a:ext cx="1650711" cy="479753"/>
            </a:xfrm>
            <a:custGeom>
              <a:avLst/>
              <a:gdLst/>
              <a:ahLst/>
              <a:cxnLst/>
              <a:rect l="0" t="0" r="0" b="0"/>
              <a:pathLst>
                <a:path w="1650711" h="479753" fill="none">
                  <a:moveTo>
                    <a:pt x="0" y="0"/>
                  </a:moveTo>
                  <a:lnTo>
                    <a:pt x="1650711" y="0"/>
                  </a:lnTo>
                  <a:lnTo>
                    <a:pt x="1650711" y="479753"/>
                  </a:lnTo>
                </a:path>
              </a:pathLst>
            </a:custGeom>
            <a:noFill/>
            <a:ln w="7600" cap="flat">
              <a:solidFill>
                <a:srgbClr val="236EA1"/>
              </a:solidFill>
              <a:bevel/>
              <a:tailEnd type="stealth" w="med" len="med"/>
            </a:ln>
          </p:spPr>
        </p:sp>
      </p:grpSp>
      <p:sp>
        <p:nvSpPr>
          <p:cNvPr id="2" name="ConnectLine"/>
          <p:cNvSpPr/>
          <p:nvPr/>
        </p:nvSpPr>
        <p:spPr>
          <a:xfrm flipH="1">
            <a:off x="6017260" y="1811655"/>
            <a:ext cx="76200" cy="263525"/>
          </a:xfrm>
          <a:custGeom>
            <a:avLst/>
            <a:gdLst/>
            <a:ahLst/>
            <a:cxnLst/>
            <a:rect l="0" t="0" r="0" b="0"/>
            <a:pathLst>
              <a:path w="7600" h="244442" fill="none">
                <a:moveTo>
                  <a:pt x="0" y="0"/>
                </a:moveTo>
                <a:lnTo>
                  <a:pt x="0" y="244442"/>
                </a:lnTo>
              </a:path>
            </a:pathLst>
          </a:custGeom>
          <a:noFill/>
          <a:ln w="7600" cap="flat">
            <a:solidFill>
              <a:srgbClr val="236EA1"/>
            </a:solidFill>
            <a:bevel/>
            <a:tailEnd type="stealth" w="med" len="med"/>
          </a:ln>
        </p:spPr>
      </p:sp>
      <p:sp>
        <p:nvSpPr>
          <p:cNvPr id="4" name="ConnectLine"/>
          <p:cNvSpPr/>
          <p:nvPr/>
        </p:nvSpPr>
        <p:spPr>
          <a:xfrm flipH="1">
            <a:off x="6094107" y="3826405"/>
            <a:ext cx="76200" cy="223520"/>
          </a:xfrm>
          <a:custGeom>
            <a:avLst/>
            <a:gdLst/>
            <a:ahLst/>
            <a:cxnLst/>
            <a:rect l="0" t="0" r="0" b="0"/>
            <a:pathLst>
              <a:path w="7600" h="387301" fill="none">
                <a:moveTo>
                  <a:pt x="0" y="0"/>
                </a:moveTo>
                <a:lnTo>
                  <a:pt x="0" y="387301"/>
                </a:lnTo>
              </a:path>
            </a:pathLst>
          </a:custGeom>
          <a:noFill/>
          <a:ln w="7600" cap="flat">
            <a:solidFill>
              <a:srgbClr val="236EA1"/>
            </a:solidFill>
            <a:bevel/>
            <a:tailEnd type="stealth" w="med" len="med"/>
          </a:ln>
        </p:spPr>
      </p:sp>
      <p:sp>
        <p:nvSpPr>
          <p:cNvPr id="6" name="ConnectLine"/>
          <p:cNvSpPr/>
          <p:nvPr/>
        </p:nvSpPr>
        <p:spPr>
          <a:xfrm flipH="1">
            <a:off x="6093472" y="4395365"/>
            <a:ext cx="76200" cy="223520"/>
          </a:xfrm>
          <a:custGeom>
            <a:avLst/>
            <a:gdLst/>
            <a:ahLst/>
            <a:cxnLst/>
            <a:rect l="0" t="0" r="0" b="0"/>
            <a:pathLst>
              <a:path w="7600" h="387301" fill="none">
                <a:moveTo>
                  <a:pt x="0" y="0"/>
                </a:moveTo>
                <a:lnTo>
                  <a:pt x="0" y="387301"/>
                </a:lnTo>
              </a:path>
            </a:pathLst>
          </a:custGeom>
          <a:noFill/>
          <a:ln w="7600" cap="flat">
            <a:solidFill>
              <a:srgbClr val="236EA1"/>
            </a:solidFill>
            <a:bevel/>
            <a:tailEnd type="stealth" w="med" len="med"/>
          </a:ln>
        </p:spPr>
      </p:sp>
      <p:sp>
        <p:nvSpPr>
          <p:cNvPr id="7" name="ConnectLine"/>
          <p:cNvSpPr/>
          <p:nvPr/>
        </p:nvSpPr>
        <p:spPr>
          <a:xfrm flipH="1">
            <a:off x="6103632" y="4978930"/>
            <a:ext cx="76200" cy="223520"/>
          </a:xfrm>
          <a:custGeom>
            <a:avLst/>
            <a:gdLst/>
            <a:ahLst/>
            <a:cxnLst/>
            <a:rect l="0" t="0" r="0" b="0"/>
            <a:pathLst>
              <a:path w="7600" h="387301" fill="none">
                <a:moveTo>
                  <a:pt x="0" y="0"/>
                </a:moveTo>
                <a:lnTo>
                  <a:pt x="0" y="387301"/>
                </a:lnTo>
              </a:path>
            </a:pathLst>
          </a:custGeom>
          <a:noFill/>
          <a:ln w="7600" cap="flat">
            <a:solidFill>
              <a:srgbClr val="236EA1"/>
            </a:solidFill>
            <a:bevel/>
            <a:tailEnd type="stealth" w="med" len="med"/>
          </a:ln>
        </p:spPr>
      </p:sp>
      <p:sp>
        <p:nvSpPr>
          <p:cNvPr id="8" name="ConnectLine"/>
          <p:cNvSpPr/>
          <p:nvPr/>
        </p:nvSpPr>
        <p:spPr>
          <a:xfrm>
            <a:off x="6774180" y="5427980"/>
            <a:ext cx="1273175" cy="325120"/>
          </a:xfrm>
          <a:custGeom>
            <a:avLst/>
            <a:gdLst/>
            <a:ahLst/>
            <a:cxnLst/>
            <a:rect l="0" t="0" r="0" b="0"/>
            <a:pathLst>
              <a:path w="1650711" h="479753" fill="none">
                <a:moveTo>
                  <a:pt x="0" y="0"/>
                </a:moveTo>
                <a:lnTo>
                  <a:pt x="1650711" y="0"/>
                </a:lnTo>
                <a:lnTo>
                  <a:pt x="1650711" y="479753"/>
                </a:lnTo>
              </a:path>
            </a:pathLst>
          </a:custGeom>
          <a:noFill/>
          <a:ln w="7600" cap="flat">
            <a:solidFill>
              <a:srgbClr val="236EA1"/>
            </a:solidFill>
            <a:bevel/>
            <a:tailEnd type="stealth" w="med" len="med"/>
          </a:ln>
        </p:spPr>
      </p:sp>
      <p:sp>
        <p:nvSpPr>
          <p:cNvPr id="9" name="ConnectLine"/>
          <p:cNvSpPr/>
          <p:nvPr/>
        </p:nvSpPr>
        <p:spPr>
          <a:xfrm flipH="1">
            <a:off x="6092837" y="5668540"/>
            <a:ext cx="76200" cy="223520"/>
          </a:xfrm>
          <a:custGeom>
            <a:avLst/>
            <a:gdLst/>
            <a:ahLst/>
            <a:cxnLst/>
            <a:rect l="0" t="0" r="0" b="0"/>
            <a:pathLst>
              <a:path w="7600" h="387301" fill="none">
                <a:moveTo>
                  <a:pt x="0" y="0"/>
                </a:moveTo>
                <a:lnTo>
                  <a:pt x="0" y="387301"/>
                </a:lnTo>
              </a:path>
            </a:pathLst>
          </a:custGeom>
          <a:noFill/>
          <a:ln w="7600" cap="flat">
            <a:solidFill>
              <a:srgbClr val="236EA1"/>
            </a:solidFill>
            <a:bevel/>
            <a:tailEnd type="stealth" w="med" len="med"/>
          </a:ln>
        </p:spPr>
      </p:sp>
      <p:sp>
        <p:nvSpPr>
          <p:cNvPr id="10" name="Text 285"/>
          <p:cNvSpPr txBox="1"/>
          <p:nvPr/>
        </p:nvSpPr>
        <p:spPr>
          <a:xfrm>
            <a:off x="7411466" y="5753147"/>
            <a:ext cx="1430588" cy="442590"/>
          </a:xfrm>
          <a:prstGeom prst="rect">
            <a:avLst/>
          </a:prstGeom>
          <a:noFill/>
        </p:spPr>
        <p:txBody>
          <a:bodyPr wrap="square" lIns="0" tIns="0" rIns="0" bIns="0" rtlCol="0" anchor="ctr"/>
          <a:p>
            <a:pPr algn="ctr">
              <a:lnSpc>
                <a:spcPct val="100000"/>
              </a:lnSpc>
            </a:pPr>
            <a:r>
              <a:rPr lang="zh-CN" sz="1140">
                <a:solidFill>
                  <a:srgbClr val="FFFFFF"/>
                </a:solidFill>
                <a:latin typeface="Arial" panose="020B0604020202090204"/>
              </a:rPr>
              <a:t>自动显示可教授教师</a:t>
            </a:r>
            <a:endParaRPr lang="zh-CN" sz="1140">
              <a:solidFill>
                <a:srgbClr val="FFFFFF"/>
              </a:solidFill>
              <a:latin typeface="Arial" panose="020B0604020202090204"/>
            </a:endParaRPr>
          </a:p>
        </p:txBody>
      </p:sp>
      <p:sp>
        <p:nvSpPr>
          <p:cNvPr id="11" name="任意多边形 10"/>
          <p:cNvSpPr/>
          <p:nvPr/>
        </p:nvSpPr>
        <p:spPr>
          <a:xfrm>
            <a:off x="7411882" y="5741592"/>
            <a:ext cx="1257935" cy="466090"/>
          </a:xfrm>
          <a:custGeom>
            <a:avLst/>
            <a:gdLst/>
            <a:ahLst/>
            <a:cxnLst/>
            <a:rect l="0" t="0" r="0" b="0"/>
            <a:pathLst>
              <a:path w="1154641" h="531690">
                <a:moveTo>
                  <a:pt x="1154641" y="531690"/>
                </a:moveTo>
                <a:lnTo>
                  <a:pt x="1154641" y="0"/>
                </a:lnTo>
                <a:lnTo>
                  <a:pt x="0" y="0"/>
                </a:lnTo>
                <a:lnTo>
                  <a:pt x="0" y="531690"/>
                </a:lnTo>
                <a:lnTo>
                  <a:pt x="1154641" y="531690"/>
                </a:lnTo>
                <a:close/>
              </a:path>
            </a:pathLst>
          </a:custGeom>
          <a:solidFill>
            <a:srgbClr val="527294"/>
          </a:solidFill>
          <a:ln w="7600" cap="flat">
            <a:solidFill>
              <a:srgbClr val="527294"/>
            </a:solidFill>
            <a:bevel/>
          </a:ln>
        </p:spPr>
        <p:txBody>
          <a:bodyPr/>
          <a:p>
            <a:endParaRPr lang="zh-CN" altLang="en-US" u="heavy"/>
          </a:p>
        </p:txBody>
      </p:sp>
      <p:sp>
        <p:nvSpPr>
          <p:cNvPr id="12" name="文本框 11"/>
          <p:cNvSpPr txBox="1"/>
          <p:nvPr/>
        </p:nvSpPr>
        <p:spPr>
          <a:xfrm>
            <a:off x="7411720" y="5753100"/>
            <a:ext cx="1263015" cy="542925"/>
          </a:xfrm>
          <a:prstGeom prst="rect">
            <a:avLst/>
          </a:prstGeom>
          <a:noFill/>
        </p:spPr>
        <p:txBody>
          <a:bodyPr wrap="square" rtlCol="0">
            <a:spAutoFit/>
          </a:bodyPr>
          <a:p>
            <a:pPr algn="ctr" fontAlgn="auto"/>
            <a:r>
              <a:rPr lang="zh-CN" sz="1140">
                <a:solidFill>
                  <a:srgbClr val="FFFFFF"/>
                </a:solidFill>
                <a:latin typeface="Arial" panose="020B0604020202090204"/>
              </a:rPr>
              <a:t>自动生成空闲教室</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702180" y="2989567"/>
            <a:ext cx="2929890" cy="1518706"/>
            <a:chOff x="4612010" y="2552687"/>
            <a:chExt cx="2929890" cy="1518706"/>
          </a:xfrm>
        </p:grpSpPr>
        <p:cxnSp>
          <p:nvCxnSpPr>
            <p:cNvPr id="8" name="直接连接符 7"/>
            <p:cNvCxnSpPr/>
            <p:nvPr/>
          </p:nvCxnSpPr>
          <p:spPr>
            <a:xfrm>
              <a:off x="5233580" y="4071393"/>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612010" y="2552687"/>
              <a:ext cx="2929890" cy="1198880"/>
            </a:xfrm>
            <a:prstGeom prst="rect">
              <a:avLst/>
            </a:prstGeom>
            <a:noFill/>
          </p:spPr>
          <p:txBody>
            <a:bodyPr wrap="square" rtlCol="0">
              <a:spAutoFit/>
              <a:scene3d>
                <a:camera prst="orthographicFront"/>
                <a:lightRig rig="threePt" dir="t"/>
              </a:scene3d>
              <a:sp3d contourW="12700"/>
            </a:bodyPr>
            <a:lstStyle/>
            <a:p>
              <a:pPr algn="ctr"/>
              <a:r>
                <a:rPr lang="zh-CN" altLang="en-US" sz="3600" b="1" dirty="0">
                  <a:solidFill>
                    <a:schemeClr val="bg1"/>
                  </a:solidFill>
                </a:rPr>
                <a:t>整体介绍</a:t>
              </a:r>
              <a:endParaRPr lang="zh-CN" altLang="en-US" sz="3600" b="1" dirty="0">
                <a:solidFill>
                  <a:schemeClr val="bg1"/>
                </a:solidFill>
              </a:endParaRPr>
            </a:p>
            <a:p>
              <a:pPr algn="ctr"/>
              <a:r>
                <a:rPr lang="zh-CN" altLang="en-US" sz="3600" b="1" dirty="0">
                  <a:solidFill>
                    <a:schemeClr val="bg1"/>
                  </a:solidFill>
                </a:rPr>
                <a:t>及数据库设计</a:t>
              </a:r>
              <a:endParaRPr lang="zh-CN" altLang="en-US" sz="3600" b="1" dirty="0">
                <a:solidFill>
                  <a:schemeClr val="bg1"/>
                </a:solidFill>
              </a:endParaRPr>
            </a:p>
          </p:txBody>
        </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ddc1eb3-9f81-4f16-8507-aef57f66ddc4"/>
          <p:cNvGrpSpPr>
            <a:grpSpLocks noChangeAspect="1"/>
          </p:cNvGrpSpPr>
          <p:nvPr/>
        </p:nvGrpSpPr>
        <p:grpSpPr>
          <a:xfrm>
            <a:off x="4043980" y="1997233"/>
            <a:ext cx="3854652" cy="4058841"/>
            <a:chOff x="3946466" y="2440273"/>
            <a:chExt cx="4334505" cy="4564112"/>
          </a:xfrm>
        </p:grpSpPr>
        <p:grpSp>
          <p:nvGrpSpPr>
            <p:cNvPr id="4" name="组合 3"/>
            <p:cNvGrpSpPr/>
            <p:nvPr/>
          </p:nvGrpSpPr>
          <p:grpSpPr>
            <a:xfrm>
              <a:off x="5257976" y="3090254"/>
              <a:ext cx="1918418" cy="3914131"/>
              <a:chOff x="5327555" y="2391229"/>
              <a:chExt cx="1752715" cy="3576048"/>
            </a:xfrm>
            <a:solidFill>
              <a:schemeClr val="tx2"/>
            </a:solidFill>
          </p:grpSpPr>
          <p:sp>
            <p:nvSpPr>
              <p:cNvPr id="33" name="椭圆 32"/>
              <p:cNvSpPr/>
              <p:nvPr/>
            </p:nvSpPr>
            <p:spPr>
              <a:xfrm>
                <a:off x="5613852" y="2391229"/>
                <a:ext cx="972458" cy="972458"/>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34" name="组合 33"/>
              <p:cNvGrpSpPr/>
              <p:nvPr/>
            </p:nvGrpSpPr>
            <p:grpSpPr>
              <a:xfrm>
                <a:off x="5327555" y="3180303"/>
                <a:ext cx="1752715" cy="2786974"/>
                <a:chOff x="4941496" y="3075325"/>
                <a:chExt cx="2587561" cy="4114461"/>
              </a:xfrm>
              <a:grpFill/>
            </p:grpSpPr>
            <p:sp>
              <p:nvSpPr>
                <p:cNvPr id="35" name="矩形 34"/>
                <p:cNvSpPr/>
                <p:nvPr/>
              </p:nvSpPr>
              <p:spPr>
                <a:xfrm rot="1059798">
                  <a:off x="5211257" y="3075325"/>
                  <a:ext cx="208292" cy="411446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6" name="矩形 35"/>
                <p:cNvSpPr/>
                <p:nvPr/>
              </p:nvSpPr>
              <p:spPr>
                <a:xfrm rot="20540202" flipV="1">
                  <a:off x="6784470" y="3075325"/>
                  <a:ext cx="208292" cy="411446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7" name="矩形 36"/>
                <p:cNvSpPr/>
                <p:nvPr/>
              </p:nvSpPr>
              <p:spPr>
                <a:xfrm rot="2965124" flipV="1">
                  <a:off x="5920990" y="3324396"/>
                  <a:ext cx="183203" cy="1036296"/>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矩形 37"/>
                <p:cNvSpPr/>
                <p:nvPr/>
              </p:nvSpPr>
              <p:spPr>
                <a:xfrm rot="17632735" flipV="1">
                  <a:off x="6067857" y="3877690"/>
                  <a:ext cx="183203" cy="1307435"/>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9" name="矩形 38"/>
                <p:cNvSpPr/>
                <p:nvPr/>
              </p:nvSpPr>
              <p:spPr>
                <a:xfrm rot="3542085" flipV="1">
                  <a:off x="5875544" y="4290062"/>
                  <a:ext cx="183203" cy="20513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0" name="矩形 39"/>
                <p:cNvSpPr/>
                <p:nvPr/>
              </p:nvSpPr>
              <p:spPr>
                <a:xfrm rot="17632735" flipV="1">
                  <a:off x="6187063" y="5125446"/>
                  <a:ext cx="183203" cy="2500785"/>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5" name="组合 4"/>
            <p:cNvGrpSpPr/>
            <p:nvPr/>
          </p:nvGrpSpPr>
          <p:grpSpPr>
            <a:xfrm>
              <a:off x="4458310" y="2499242"/>
              <a:ext cx="3255677" cy="2242621"/>
              <a:chOff x="4458310" y="2499242"/>
              <a:chExt cx="3255677" cy="2242621"/>
            </a:xfrm>
          </p:grpSpPr>
          <p:grpSp>
            <p:nvGrpSpPr>
              <p:cNvPr id="23" name="组合 22"/>
              <p:cNvGrpSpPr/>
              <p:nvPr/>
            </p:nvGrpSpPr>
            <p:grpSpPr>
              <a:xfrm>
                <a:off x="5471366" y="2499242"/>
                <a:ext cx="2242621" cy="2242621"/>
                <a:chOff x="4891834" y="1056196"/>
                <a:chExt cx="3541350" cy="3541350"/>
              </a:xfrm>
            </p:grpSpPr>
            <p:sp>
              <p:nvSpPr>
                <p:cNvPr id="29" name="弧形 28"/>
                <p:cNvSpPr/>
                <p:nvPr/>
              </p:nvSpPr>
              <p:spPr>
                <a:xfrm rot="2650796">
                  <a:off x="5594296" y="2122411"/>
                  <a:ext cx="1408920" cy="140892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30" name="弧形 29"/>
                <p:cNvSpPr/>
                <p:nvPr/>
              </p:nvSpPr>
              <p:spPr>
                <a:xfrm rot="2650796">
                  <a:off x="5523938" y="1858690"/>
                  <a:ext cx="1936362" cy="1936362"/>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31" name="弧形 30"/>
                <p:cNvSpPr/>
                <p:nvPr/>
              </p:nvSpPr>
              <p:spPr>
                <a:xfrm rot="2650796">
                  <a:off x="5270901" y="1511463"/>
                  <a:ext cx="2630816" cy="2630816"/>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32" name="弧形 31"/>
                <p:cNvSpPr/>
                <p:nvPr/>
              </p:nvSpPr>
              <p:spPr>
                <a:xfrm rot="2650796">
                  <a:off x="4891834" y="1056196"/>
                  <a:ext cx="3541350" cy="354135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grpSp>
            <p:nvGrpSpPr>
              <p:cNvPr id="24" name="组合 23"/>
              <p:cNvGrpSpPr/>
              <p:nvPr/>
            </p:nvGrpSpPr>
            <p:grpSpPr>
              <a:xfrm flipH="1">
                <a:off x="4458310" y="2499242"/>
                <a:ext cx="2242621" cy="2242621"/>
                <a:chOff x="4891834" y="1056196"/>
                <a:chExt cx="3541350" cy="3541350"/>
              </a:xfrm>
            </p:grpSpPr>
            <p:sp>
              <p:nvSpPr>
                <p:cNvPr id="25" name="弧形 24"/>
                <p:cNvSpPr/>
                <p:nvPr/>
              </p:nvSpPr>
              <p:spPr>
                <a:xfrm rot="2650796">
                  <a:off x="5594296" y="2122411"/>
                  <a:ext cx="1408920" cy="140892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26" name="弧形 25"/>
                <p:cNvSpPr/>
                <p:nvPr/>
              </p:nvSpPr>
              <p:spPr>
                <a:xfrm rot="2650796">
                  <a:off x="5523938" y="1858690"/>
                  <a:ext cx="1936362" cy="1936362"/>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27" name="弧形 26"/>
                <p:cNvSpPr/>
                <p:nvPr/>
              </p:nvSpPr>
              <p:spPr>
                <a:xfrm rot="2650796">
                  <a:off x="5270901" y="1511463"/>
                  <a:ext cx="2630816" cy="2630816"/>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28" name="弧形 27"/>
                <p:cNvSpPr/>
                <p:nvPr/>
              </p:nvSpPr>
              <p:spPr>
                <a:xfrm rot="2650796">
                  <a:off x="4891834" y="1056196"/>
                  <a:ext cx="3541350" cy="354135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grpSp>
        <p:sp>
          <p:nvSpPr>
            <p:cNvPr id="10" name="任意多边形: 形状 34"/>
            <p:cNvSpPr/>
            <p:nvPr/>
          </p:nvSpPr>
          <p:spPr bwMode="auto">
            <a:xfrm>
              <a:off x="5816286" y="3329784"/>
              <a:ext cx="574501" cy="53150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p>
          </p:txBody>
        </p:sp>
        <p:sp>
          <p:nvSpPr>
            <p:cNvPr id="11" name="任意多边形: 形状 39"/>
            <p:cNvSpPr/>
            <p:nvPr/>
          </p:nvSpPr>
          <p:spPr>
            <a:xfrm>
              <a:off x="3946468" y="2487291"/>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2" name="任意多边形: 形状 41"/>
            <p:cNvSpPr/>
            <p:nvPr/>
          </p:nvSpPr>
          <p:spPr>
            <a:xfrm>
              <a:off x="7796518" y="2440273"/>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任意多边形: 形状 40"/>
            <p:cNvSpPr/>
            <p:nvPr/>
          </p:nvSpPr>
          <p:spPr>
            <a:xfrm>
              <a:off x="3946466" y="4408397"/>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任意多边形: 形状 42"/>
            <p:cNvSpPr/>
            <p:nvPr/>
          </p:nvSpPr>
          <p:spPr>
            <a:xfrm>
              <a:off x="7853439" y="4408397"/>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6" name="矩形 45"/>
          <p:cNvSpPr/>
          <p:nvPr/>
        </p:nvSpPr>
        <p:spPr>
          <a:xfrm>
            <a:off x="8126730" y="2049145"/>
            <a:ext cx="3200400" cy="460375"/>
          </a:xfrm>
          <a:prstGeom prst="rect">
            <a:avLst/>
          </a:prstGeom>
        </p:spPr>
        <p:txBody>
          <a:bodyPr wrap="square">
            <a:spAutoFit/>
            <a:scene3d>
              <a:camera prst="orthographicFront"/>
              <a:lightRig rig="threePt" dir="t"/>
            </a:scene3d>
            <a:sp3d contourW="12700"/>
          </a:bodyPr>
          <a:lstStyle/>
          <a:p>
            <a:pPr algn="ctr"/>
            <a:r>
              <a:rPr lang="zh-CN" altLang="en-US" sz="2400" b="1" dirty="0">
                <a:solidFill>
                  <a:schemeClr val="tx2">
                    <a:lumMod val="50000"/>
                  </a:schemeClr>
                </a:solidFill>
              </a:rPr>
              <a:t>据教师空闲情况排课</a:t>
            </a:r>
            <a:endParaRPr lang="zh-CN" altLang="en-US" sz="2400" b="1" dirty="0">
              <a:solidFill>
                <a:schemeClr val="tx2">
                  <a:lumMod val="50000"/>
                </a:schemeClr>
              </a:solidFill>
            </a:endParaRPr>
          </a:p>
        </p:txBody>
      </p:sp>
      <p:sp>
        <p:nvSpPr>
          <p:cNvPr id="49" name="矩形 48"/>
          <p:cNvSpPr/>
          <p:nvPr/>
        </p:nvSpPr>
        <p:spPr>
          <a:xfrm>
            <a:off x="8030845" y="3759200"/>
            <a:ext cx="3091180" cy="460375"/>
          </a:xfrm>
          <a:prstGeom prst="rect">
            <a:avLst/>
          </a:prstGeom>
        </p:spPr>
        <p:txBody>
          <a:bodyPr wrap="square">
            <a:spAutoFit/>
            <a:scene3d>
              <a:camera prst="orthographicFront"/>
              <a:lightRig rig="threePt" dir="t"/>
            </a:scene3d>
            <a:sp3d contourW="12700"/>
          </a:bodyPr>
          <a:lstStyle/>
          <a:p>
            <a:pPr algn="ctr"/>
            <a:r>
              <a:rPr lang="zh-CN" altLang="en-US" sz="2400" b="1" dirty="0">
                <a:solidFill>
                  <a:schemeClr val="tx2">
                    <a:lumMod val="50000"/>
                  </a:schemeClr>
                </a:solidFill>
              </a:rPr>
              <a:t>自动生成空闲教室</a:t>
            </a:r>
            <a:endParaRPr lang="zh-CN" altLang="en-US" sz="2400" b="1" dirty="0">
              <a:solidFill>
                <a:schemeClr val="tx2">
                  <a:lumMod val="50000"/>
                </a:schemeClr>
              </a:solidFill>
            </a:endParaRPr>
          </a:p>
        </p:txBody>
      </p:sp>
      <p:sp>
        <p:nvSpPr>
          <p:cNvPr id="52" name="矩形 51"/>
          <p:cNvSpPr/>
          <p:nvPr/>
        </p:nvSpPr>
        <p:spPr>
          <a:xfrm>
            <a:off x="1609678" y="1972979"/>
            <a:ext cx="2241974" cy="53403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2400" b="1" dirty="0">
                <a:solidFill>
                  <a:schemeClr val="tx2">
                    <a:lumMod val="50000"/>
                  </a:schemeClr>
                </a:solidFill>
              </a:rPr>
              <a:t>查看已排课程</a:t>
            </a:r>
            <a:endParaRPr lang="zh-CN" altLang="en-US" sz="2400" b="1" dirty="0">
              <a:solidFill>
                <a:schemeClr val="tx2">
                  <a:lumMod val="50000"/>
                </a:schemeClr>
              </a:solidFill>
            </a:endParaRPr>
          </a:p>
        </p:txBody>
      </p:sp>
      <p:sp>
        <p:nvSpPr>
          <p:cNvPr id="43" name="文本框 42"/>
          <p:cNvSpPr txBox="1"/>
          <p:nvPr/>
        </p:nvSpPr>
        <p:spPr>
          <a:xfrm>
            <a:off x="5293360" y="354939"/>
            <a:ext cx="1605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功能模块</a:t>
            </a:r>
            <a:endParaRPr lang="zh-CN" altLang="en-US" sz="2800" b="1" dirty="0">
              <a:solidFill>
                <a:schemeClr val="tx1">
                  <a:lumMod val="85000"/>
                  <a:lumOff val="15000"/>
                </a:schemeClr>
              </a:solidFill>
            </a:endParaRPr>
          </a:p>
        </p:txBody>
      </p:sp>
      <p:sp>
        <p:nvSpPr>
          <p:cNvPr id="6" name="文本框 5"/>
          <p:cNvSpPr txBox="1"/>
          <p:nvPr/>
        </p:nvSpPr>
        <p:spPr>
          <a:xfrm>
            <a:off x="1365885" y="3817620"/>
            <a:ext cx="2486025" cy="460375"/>
          </a:xfrm>
          <a:prstGeom prst="rect">
            <a:avLst/>
          </a:prstGeom>
          <a:noFill/>
        </p:spPr>
        <p:txBody>
          <a:bodyPr wrap="square" rtlCol="0">
            <a:spAutoFit/>
          </a:bodyPr>
          <a:p>
            <a:pPr algn="r"/>
            <a:r>
              <a:rPr lang="zh-CN" altLang="en-US" sz="2400" b="1" dirty="0">
                <a:solidFill>
                  <a:schemeClr val="tx2">
                    <a:lumMod val="50000"/>
                  </a:schemeClr>
                </a:solidFill>
              </a:rPr>
              <a:t>显示未排课程</a:t>
            </a:r>
            <a:endParaRPr lang="zh-CN" altLang="en-US" sz="2400" b="1" dirty="0">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489050" y="2011129"/>
            <a:ext cx="2727537" cy="230695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sz="2000" b="1" dirty="0">
                <a:solidFill>
                  <a:schemeClr val="bg1"/>
                </a:solidFill>
              </a:rPr>
              <a:t>通过选择年级、学院、专业，查询已有课表。</a:t>
            </a:r>
            <a:endParaRPr sz="2000" b="1" dirty="0">
              <a:solidFill>
                <a:schemeClr val="bg1"/>
              </a:solidFill>
            </a:endParaRPr>
          </a:p>
          <a:p>
            <a:pPr algn="just">
              <a:lnSpc>
                <a:spcPct val="120000"/>
              </a:lnSpc>
            </a:pPr>
            <a:r>
              <a:rPr sz="2000" b="1" dirty="0">
                <a:solidFill>
                  <a:schemeClr val="bg1"/>
                </a:solidFill>
              </a:rPr>
              <a:t>      </a:t>
            </a:r>
            <a:r>
              <a:rPr lang="zh-CN" sz="2000" b="1" dirty="0">
                <a:solidFill>
                  <a:schemeClr val="bg1"/>
                </a:solidFill>
              </a:rPr>
              <a:t>排课系统新增的课程在课程表上呈红色显示</a:t>
            </a:r>
            <a:endParaRPr lang="zh-CN" sz="2000" b="1" dirty="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4937761" y="354939"/>
            <a:ext cx="23164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查看已排课程</a:t>
            </a:r>
            <a:endParaRPr lang="zh-CN" altLang="en-US" sz="2800" b="1" dirty="0">
              <a:solidFill>
                <a:schemeClr val="tx1">
                  <a:lumMod val="85000"/>
                  <a:lumOff val="15000"/>
                </a:schemeClr>
              </a:solidFill>
            </a:endParaRPr>
          </a:p>
        </p:txBody>
      </p:sp>
      <p:pic>
        <p:nvPicPr>
          <p:cNvPr id="2" name="图片 1" descr="chrome_PicUGKFS3O"/>
          <p:cNvPicPr>
            <a:picLocks noChangeAspect="1"/>
          </p:cNvPicPr>
          <p:nvPr/>
        </p:nvPicPr>
        <p:blipFill>
          <a:blip r:embed="rId2"/>
          <a:stretch>
            <a:fillRect/>
          </a:stretch>
        </p:blipFill>
        <p:spPr>
          <a:xfrm>
            <a:off x="717550" y="1577340"/>
            <a:ext cx="7771765" cy="4133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539400" y="1666844"/>
            <a:ext cx="2727537" cy="230695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a:solidFill>
                  <a:schemeClr val="bg1"/>
                </a:solidFill>
              </a:rPr>
              <a:t>点击“课程”复选框，复选框中的选项即为此专业中那些还未排好的课程。选择任一未排的课程即可进行排课操作</a:t>
            </a:r>
            <a:endParaRPr lang="zh-CN" altLang="en-US" sz="2000" b="1" dirty="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4937760" y="354939"/>
            <a:ext cx="23164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显示未排课程</a:t>
            </a:r>
            <a:endParaRPr lang="zh-CN" altLang="en-US" sz="2800" b="1" dirty="0">
              <a:solidFill>
                <a:schemeClr val="tx1">
                  <a:lumMod val="85000"/>
                  <a:lumOff val="15000"/>
                </a:schemeClr>
              </a:solidFill>
            </a:endParaRPr>
          </a:p>
        </p:txBody>
      </p:sp>
      <p:pic>
        <p:nvPicPr>
          <p:cNvPr id="3" name="图片 2" descr="upload_c77ad31e3c7bb6641c00b7e1b6b641da"/>
          <p:cNvPicPr>
            <a:picLocks noChangeAspect="1"/>
          </p:cNvPicPr>
          <p:nvPr/>
        </p:nvPicPr>
        <p:blipFill>
          <a:blip r:embed="rId2"/>
          <a:stretch>
            <a:fillRect/>
          </a:stretch>
        </p:blipFill>
        <p:spPr>
          <a:xfrm>
            <a:off x="812165" y="1591945"/>
            <a:ext cx="7727315" cy="4223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508735" y="1640924"/>
            <a:ext cx="2727537" cy="415417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smtClean="0">
                <a:solidFill>
                  <a:schemeClr val="bg1"/>
                </a:solidFill>
              </a:rPr>
              <a:t>	</a:t>
            </a:r>
            <a:r>
              <a:rPr lang="zh-CN" altLang="en-US" sz="2000" b="1" dirty="0" smtClean="0">
                <a:solidFill>
                  <a:schemeClr val="bg1"/>
                </a:solidFill>
              </a:rPr>
              <a:t>进入排课操作后，点击</a:t>
            </a:r>
            <a:r>
              <a:rPr lang="en-US" altLang="zh-CN" sz="2000" b="1" dirty="0" smtClean="0">
                <a:solidFill>
                  <a:schemeClr val="bg1"/>
                </a:solidFill>
              </a:rPr>
              <a:t>“</a:t>
            </a:r>
            <a:r>
              <a:rPr lang="zh-CN" altLang="en-US" sz="2000" b="1" dirty="0" smtClean="0">
                <a:solidFill>
                  <a:schemeClr val="bg1"/>
                </a:solidFill>
              </a:rPr>
              <a:t>老师</a:t>
            </a:r>
            <a:r>
              <a:rPr lang="en-US" altLang="zh-CN" sz="2000" b="1" dirty="0" smtClean="0">
                <a:solidFill>
                  <a:schemeClr val="bg1"/>
                </a:solidFill>
              </a:rPr>
              <a:t>”</a:t>
            </a:r>
            <a:r>
              <a:rPr lang="zh-CN" altLang="en-US" sz="2000" b="1" dirty="0" smtClean="0">
                <a:solidFill>
                  <a:schemeClr val="bg1"/>
                </a:solidFill>
              </a:rPr>
              <a:t>复选框即可查看可教授此课的教师。选择某个教师，课表详情中将会显示老师的空闲</a:t>
            </a:r>
            <a:r>
              <a:rPr lang="en-US" altLang="zh-CN" sz="2000" b="1" dirty="0" smtClean="0">
                <a:solidFill>
                  <a:schemeClr val="bg1"/>
                </a:solidFill>
              </a:rPr>
              <a:t>/</a:t>
            </a:r>
            <a:r>
              <a:rPr lang="zh-CN" altLang="en-US" sz="2000" b="1" dirty="0" smtClean="0">
                <a:solidFill>
                  <a:schemeClr val="bg1"/>
                </a:solidFill>
              </a:rPr>
              <a:t>无空情况。</a:t>
            </a:r>
            <a:endParaRPr lang="zh-CN" altLang="en-US" sz="2000" b="1" dirty="0" smtClean="0">
              <a:solidFill>
                <a:schemeClr val="bg1"/>
              </a:solidFill>
            </a:endParaRPr>
          </a:p>
          <a:p>
            <a:pPr algn="just">
              <a:lnSpc>
                <a:spcPct val="120000"/>
              </a:lnSpc>
            </a:pPr>
            <a:r>
              <a:rPr lang="zh-CN" altLang="en-US" sz="2000" b="1" dirty="0" smtClean="0">
                <a:solidFill>
                  <a:schemeClr val="bg1"/>
                </a:solidFill>
              </a:rPr>
              <a:t>       在老师有空的时间中，人工选择一个时间，填写好包含的2个元素“星期”和“节次”的信息。</a:t>
            </a:r>
            <a:endParaRPr lang="zh-CN" altLang="en-US" sz="2000" b="1" dirty="0" smtClean="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4404360" y="354939"/>
            <a:ext cx="33832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2">
                    <a:lumMod val="50000"/>
                  </a:schemeClr>
                </a:solidFill>
                <a:sym typeface="+mn-ea"/>
              </a:rPr>
              <a:t>据教师空闲情况排课</a:t>
            </a:r>
            <a:endParaRPr lang="zh-CN" altLang="en-US" sz="2800" b="1" dirty="0">
              <a:solidFill>
                <a:schemeClr val="tx1">
                  <a:lumMod val="85000"/>
                  <a:lumOff val="15000"/>
                </a:schemeClr>
              </a:solidFill>
            </a:endParaRPr>
          </a:p>
        </p:txBody>
      </p:sp>
      <p:pic>
        <p:nvPicPr>
          <p:cNvPr id="3" name="图片 2" descr="upload_a901662ea737c4e3c66fe8e994734349"/>
          <p:cNvPicPr>
            <a:picLocks noChangeAspect="1"/>
          </p:cNvPicPr>
          <p:nvPr/>
        </p:nvPicPr>
        <p:blipFill>
          <a:blip r:embed="rId2"/>
          <a:stretch>
            <a:fillRect/>
          </a:stretch>
        </p:blipFill>
        <p:spPr>
          <a:xfrm>
            <a:off x="4596765" y="1246505"/>
            <a:ext cx="3938270" cy="2182495"/>
          </a:xfrm>
          <a:prstGeom prst="rect">
            <a:avLst/>
          </a:prstGeom>
        </p:spPr>
      </p:pic>
      <p:pic>
        <p:nvPicPr>
          <p:cNvPr id="8" name="图片 7" descr="upload_24f25e02839244edd5802fd322e02a0c"/>
          <p:cNvPicPr>
            <a:picLocks noChangeAspect="1"/>
          </p:cNvPicPr>
          <p:nvPr/>
        </p:nvPicPr>
        <p:blipFill>
          <a:blip r:embed="rId3"/>
          <a:stretch>
            <a:fillRect/>
          </a:stretch>
        </p:blipFill>
        <p:spPr>
          <a:xfrm>
            <a:off x="727710" y="3795395"/>
            <a:ext cx="3783330" cy="2119630"/>
          </a:xfrm>
          <a:prstGeom prst="rect">
            <a:avLst/>
          </a:prstGeom>
        </p:spPr>
      </p:pic>
      <p:pic>
        <p:nvPicPr>
          <p:cNvPr id="9" name="图片 8" descr="upload_3a98db9a031ff74d3a7ea59adf2020ba"/>
          <p:cNvPicPr>
            <a:picLocks noChangeAspect="1"/>
          </p:cNvPicPr>
          <p:nvPr/>
        </p:nvPicPr>
        <p:blipFill>
          <a:blip r:embed="rId4"/>
          <a:stretch>
            <a:fillRect/>
          </a:stretch>
        </p:blipFill>
        <p:spPr>
          <a:xfrm>
            <a:off x="727710" y="1246505"/>
            <a:ext cx="3783330" cy="2181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628650" y="1105986"/>
            <a:ext cx="10972800" cy="51948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8489050" y="2011129"/>
            <a:ext cx="2727537" cy="3415030"/>
          </a:xfrm>
          <a:prstGeom prst="rect">
            <a:avLst/>
          </a:prstGeom>
        </p:spPr>
        <p:txBody>
          <a:bodyPr wrap="square">
            <a:spAutoFit/>
            <a:scene3d>
              <a:camera prst="orthographicFront"/>
              <a:lightRig rig="threePt" dir="t"/>
            </a:scene3d>
            <a:sp3d contourW="12700"/>
          </a:bodyPr>
          <a:lstStyle/>
          <a:p>
            <a:pPr indent="360045" algn="just" fontAlgn="auto">
              <a:lnSpc>
                <a:spcPct val="120000"/>
              </a:lnSpc>
            </a:pPr>
            <a:r>
              <a:rPr sz="2000" b="1" dirty="0" smtClean="0">
                <a:solidFill>
                  <a:schemeClr val="bg1"/>
                </a:solidFill>
              </a:rPr>
              <a:t>点击蓝色的“查询教室”按钮，系统自动根据时间和教室的具体情况查询到一个空闲的教室，并跳出一个谈话框显示此教室的名称。</a:t>
            </a:r>
            <a:endParaRPr sz="2000" b="1" dirty="0" smtClean="0">
              <a:solidFill>
                <a:schemeClr val="bg1"/>
              </a:solidFill>
            </a:endParaRPr>
          </a:p>
          <a:p>
            <a:pPr indent="360045" algn="just" fontAlgn="auto">
              <a:lnSpc>
                <a:spcPct val="120000"/>
              </a:lnSpc>
            </a:pPr>
            <a:r>
              <a:rPr sz="2000" b="1" dirty="0" smtClean="0">
                <a:solidFill>
                  <a:schemeClr val="bg1"/>
                </a:solidFill>
              </a:rPr>
              <a:t>点击谈话框上的“确定”按钮，此教室自动填入到“教室”的复选框中。</a:t>
            </a:r>
            <a:endParaRPr sz="2000" b="1" dirty="0" smtClean="0">
              <a:solidFill>
                <a:schemeClr val="bg1"/>
              </a:solidFill>
            </a:endParaRPr>
          </a:p>
        </p:txBody>
      </p:sp>
      <p:grpSp>
        <p:nvGrpSpPr>
          <p:cNvPr id="81" name="组合 80"/>
          <p:cNvGrpSpPr/>
          <p:nvPr/>
        </p:nvGrpSpPr>
        <p:grpSpPr>
          <a:xfrm>
            <a:off x="1943997" y="2752117"/>
            <a:ext cx="1864494" cy="1255729"/>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0" name="文本框 39"/>
          <p:cNvSpPr txBox="1"/>
          <p:nvPr/>
        </p:nvSpPr>
        <p:spPr>
          <a:xfrm>
            <a:off x="4582162" y="354939"/>
            <a:ext cx="302768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自动生成空闲教室</a:t>
            </a:r>
            <a:endParaRPr lang="zh-CN" altLang="en-US" sz="2800" b="1" dirty="0">
              <a:solidFill>
                <a:schemeClr val="tx1">
                  <a:lumMod val="85000"/>
                  <a:lumOff val="15000"/>
                </a:schemeClr>
              </a:solidFill>
            </a:endParaRPr>
          </a:p>
        </p:txBody>
      </p:sp>
      <p:pic>
        <p:nvPicPr>
          <p:cNvPr id="3" name="图片 2" descr="upload_4957e142e98dfab45047db87341b6c21"/>
          <p:cNvPicPr>
            <a:picLocks noChangeAspect="1"/>
          </p:cNvPicPr>
          <p:nvPr/>
        </p:nvPicPr>
        <p:blipFill>
          <a:blip r:embed="rId2"/>
          <a:stretch>
            <a:fillRect/>
          </a:stretch>
        </p:blipFill>
        <p:spPr>
          <a:xfrm>
            <a:off x="702310" y="1457960"/>
            <a:ext cx="7787005" cy="4490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0"/>
            <a:ext cx="12253595" cy="767461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419600" y="445135"/>
            <a:ext cx="2468880" cy="645160"/>
          </a:xfrm>
          <a:prstGeom prst="rect">
            <a:avLst/>
          </a:prstGeom>
          <a:noFill/>
        </p:spPr>
        <p:txBody>
          <a:bodyPr wrap="none" rtlCol="0">
            <a:spAutoFit/>
            <a:scene3d>
              <a:camera prst="orthographicFront"/>
              <a:lightRig rig="threePt" dir="t"/>
            </a:scene3d>
            <a:sp3d contourW="12700"/>
          </a:bodyPr>
          <a:lstStyle/>
          <a:p>
            <a:pPr algn="ctr"/>
            <a:r>
              <a:rPr lang="zh-CN" altLang="en-US" sz="3600" b="1" dirty="0" smtClean="0">
                <a:solidFill>
                  <a:schemeClr val="bg1"/>
                </a:solidFill>
              </a:rPr>
              <a:t>排课子系统</a:t>
            </a:r>
            <a:endParaRPr lang="zh-CN" altLang="en-US" sz="3600" b="1" dirty="0">
              <a:solidFill>
                <a:schemeClr val="bg1"/>
              </a:solidFill>
            </a:endParaRPr>
          </a:p>
        </p:txBody>
      </p:sp>
      <p:grpSp>
        <p:nvGrpSpPr>
          <p:cNvPr id="138" name="Group138"/>
          <p:cNvGrpSpPr/>
          <p:nvPr/>
        </p:nvGrpSpPr>
        <p:grpSpPr>
          <a:xfrm>
            <a:off x="2746376" y="1221462"/>
            <a:ext cx="6808612" cy="4979035"/>
            <a:chOff x="1222376" y="1231622"/>
            <a:chExt cx="6808612" cy="4979035"/>
          </a:xfrm>
        </p:grpSpPr>
        <p:sp>
          <p:nvSpPr>
            <p:cNvPr id="139" name="Text 139"/>
            <p:cNvSpPr txBox="1"/>
            <p:nvPr/>
          </p:nvSpPr>
          <p:spPr>
            <a:xfrm>
              <a:off x="1222376" y="2071924"/>
              <a:ext cx="1520000" cy="776697"/>
            </a:xfrm>
            <a:prstGeom prst="rect">
              <a:avLst/>
            </a:prstGeom>
            <a:noFill/>
          </p:spPr>
          <p:txBody>
            <a:bodyPr wrap="square" lIns="0" tIns="0" rIns="0" bIns="0" rtlCol="0" anchor="ctr"/>
            <a:lstStyle/>
            <a:p>
              <a:pPr algn="l">
                <a:lnSpc>
                  <a:spcPct val="100000"/>
                </a:lnSpc>
              </a:pPr>
              <a:endParaRPr sz="835">
                <a:solidFill>
                  <a:srgbClr val="454545"/>
                </a:solidFill>
                <a:latin typeface="Arial" panose="020B0604020202090204"/>
              </a:endParaRPr>
            </a:p>
          </p:txBody>
        </p:sp>
        <p:sp>
          <p:nvSpPr>
            <p:cNvPr id="105" name="任意多边形 104"/>
            <p:cNvSpPr/>
            <p:nvPr/>
          </p:nvSpPr>
          <p:spPr>
            <a:xfrm>
              <a:off x="1229976" y="2841040"/>
              <a:ext cx="1915200" cy="7600"/>
            </a:xfrm>
            <a:custGeom>
              <a:avLst/>
              <a:gdLst/>
              <a:ahLst/>
              <a:cxnLst/>
              <a:rect l="0" t="0" r="0" b="0"/>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0" name="Text 140"/>
            <p:cNvSpPr txBox="1"/>
            <p:nvPr/>
          </p:nvSpPr>
          <p:spPr>
            <a:xfrm>
              <a:off x="1229976" y="3472391"/>
              <a:ext cx="1520000" cy="776697"/>
            </a:xfrm>
            <a:prstGeom prst="rect">
              <a:avLst/>
            </a:prstGeom>
            <a:noFill/>
          </p:spPr>
          <p:txBody>
            <a:bodyPr wrap="square" lIns="0" tIns="0" rIns="0" bIns="0" rtlCol="0" anchor="ctr"/>
            <a:lstStyle/>
            <a:p>
              <a:pPr algn="l">
                <a:lnSpc>
                  <a:spcPct val="100000"/>
                </a:lnSpc>
              </a:pPr>
              <a:endParaRPr sz="835">
                <a:solidFill>
                  <a:srgbClr val="454545"/>
                </a:solidFill>
                <a:latin typeface="Arial" panose="020B0604020202090204"/>
              </a:endParaRPr>
            </a:p>
          </p:txBody>
        </p:sp>
        <p:sp>
          <p:nvSpPr>
            <p:cNvPr id="107" name="任意多边形 106"/>
            <p:cNvSpPr/>
            <p:nvPr/>
          </p:nvSpPr>
          <p:spPr>
            <a:xfrm>
              <a:off x="1237576" y="4241507"/>
              <a:ext cx="1915200" cy="7600"/>
            </a:xfrm>
            <a:custGeom>
              <a:avLst/>
              <a:gdLst/>
              <a:ahLst/>
              <a:cxnLst/>
              <a:rect l="0" t="0" r="0" b="0"/>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1" name="Text 141"/>
            <p:cNvSpPr txBox="1"/>
            <p:nvPr/>
          </p:nvSpPr>
          <p:spPr>
            <a:xfrm>
              <a:off x="1237576" y="4880473"/>
              <a:ext cx="1520000" cy="776697"/>
            </a:xfrm>
            <a:prstGeom prst="rect">
              <a:avLst/>
            </a:prstGeom>
            <a:noFill/>
          </p:spPr>
          <p:txBody>
            <a:bodyPr wrap="square" lIns="0" tIns="0" rIns="0" bIns="0" rtlCol="0" anchor="ctr"/>
            <a:lstStyle/>
            <a:p>
              <a:pPr algn="l">
                <a:lnSpc>
                  <a:spcPct val="100000"/>
                </a:lnSpc>
              </a:pPr>
              <a:endParaRPr sz="835">
                <a:solidFill>
                  <a:srgbClr val="454545"/>
                </a:solidFill>
                <a:latin typeface="Arial" panose="020B0604020202090204"/>
              </a:endParaRPr>
            </a:p>
          </p:txBody>
        </p:sp>
        <p:sp>
          <p:nvSpPr>
            <p:cNvPr id="109" name="任意多边形 108"/>
            <p:cNvSpPr/>
            <p:nvPr/>
          </p:nvSpPr>
          <p:spPr>
            <a:xfrm>
              <a:off x="1245176" y="5649589"/>
              <a:ext cx="1915200" cy="7600"/>
            </a:xfrm>
            <a:custGeom>
              <a:avLst/>
              <a:gdLst/>
              <a:ahLst/>
              <a:cxnLst/>
              <a:rect l="0" t="0" r="0" b="0"/>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2" name="Text 142"/>
            <p:cNvSpPr txBox="1"/>
            <p:nvPr/>
          </p:nvSpPr>
          <p:spPr>
            <a:xfrm>
              <a:off x="6495291" y="1376256"/>
              <a:ext cx="1520000" cy="776697"/>
            </a:xfrm>
            <a:prstGeom prst="rect">
              <a:avLst/>
            </a:prstGeom>
            <a:noFill/>
          </p:spPr>
          <p:txBody>
            <a:bodyPr wrap="square" lIns="0" tIns="0" rIns="0" bIns="0" rtlCol="0" anchor="t"/>
            <a:lstStyle/>
            <a:p>
              <a:pPr algn="r">
                <a:lnSpc>
                  <a:spcPct val="100000"/>
                </a:lnSpc>
              </a:pPr>
              <a:r>
                <a:rPr sz="835">
                  <a:solidFill>
                    <a:srgbClr val="454545"/>
                  </a:solidFill>
                  <a:latin typeface="Arial" panose="020B0604020202090204"/>
                </a:rPr>
                <a:t>.</a:t>
              </a:r>
              <a:endParaRPr sz="835">
                <a:solidFill>
                  <a:srgbClr val="454545"/>
                </a:solidFill>
                <a:latin typeface="Arial" panose="020B0604020202090204"/>
              </a:endParaRPr>
            </a:p>
          </p:txBody>
        </p:sp>
        <p:sp>
          <p:nvSpPr>
            <p:cNvPr id="111" name="任意多边形 110"/>
            <p:cNvSpPr/>
            <p:nvPr/>
          </p:nvSpPr>
          <p:spPr>
            <a:xfrm>
              <a:off x="6100588" y="2144697"/>
              <a:ext cx="1915200" cy="7600"/>
            </a:xfrm>
            <a:custGeom>
              <a:avLst/>
              <a:gdLst/>
              <a:ahLst/>
              <a:cxnLst/>
              <a:rect l="0" t="0" r="0" b="0"/>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3" name="Text 143"/>
            <p:cNvSpPr txBox="1"/>
            <p:nvPr/>
          </p:nvSpPr>
          <p:spPr>
            <a:xfrm>
              <a:off x="6495291" y="2816729"/>
              <a:ext cx="1520000" cy="776697"/>
            </a:xfrm>
            <a:prstGeom prst="rect">
              <a:avLst/>
            </a:prstGeom>
            <a:noFill/>
          </p:spPr>
          <p:txBody>
            <a:bodyPr wrap="square" lIns="0" tIns="0" rIns="0" bIns="0" rtlCol="0" anchor="t"/>
            <a:lstStyle/>
            <a:p>
              <a:pPr algn="r">
                <a:lnSpc>
                  <a:spcPct val="100000"/>
                </a:lnSpc>
              </a:pPr>
              <a:r>
                <a:rPr sz="835">
                  <a:solidFill>
                    <a:srgbClr val="454545"/>
                  </a:solidFill>
                  <a:latin typeface="Arial" panose="020B0604020202090204"/>
                </a:rPr>
                <a:t>.</a:t>
              </a:r>
              <a:endParaRPr sz="835">
                <a:solidFill>
                  <a:srgbClr val="454545"/>
                </a:solidFill>
                <a:latin typeface="Arial" panose="020B0604020202090204"/>
              </a:endParaRPr>
            </a:p>
          </p:txBody>
        </p:sp>
        <p:sp>
          <p:nvSpPr>
            <p:cNvPr id="113" name="任意多边形 112"/>
            <p:cNvSpPr/>
            <p:nvPr/>
          </p:nvSpPr>
          <p:spPr>
            <a:xfrm>
              <a:off x="6108188" y="3545165"/>
              <a:ext cx="1915200" cy="7600"/>
            </a:xfrm>
            <a:custGeom>
              <a:avLst/>
              <a:gdLst/>
              <a:ahLst/>
              <a:cxnLst/>
              <a:rect l="0" t="0" r="0" b="0"/>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44" name="Text 144"/>
            <p:cNvSpPr txBox="1"/>
            <p:nvPr/>
          </p:nvSpPr>
          <p:spPr>
            <a:xfrm>
              <a:off x="6510988" y="4198768"/>
              <a:ext cx="1520000" cy="776697"/>
            </a:xfrm>
            <a:prstGeom prst="rect">
              <a:avLst/>
            </a:prstGeom>
            <a:noFill/>
          </p:spPr>
          <p:txBody>
            <a:bodyPr wrap="square" lIns="0" tIns="0" rIns="0" bIns="0" rtlCol="0" anchor="t"/>
            <a:lstStyle/>
            <a:p>
              <a:pPr algn="r">
                <a:lnSpc>
                  <a:spcPct val="100000"/>
                </a:lnSpc>
              </a:pPr>
              <a:endParaRPr sz="835">
                <a:solidFill>
                  <a:srgbClr val="454545"/>
                </a:solidFill>
                <a:latin typeface="Arial" panose="020B0604020202090204"/>
              </a:endParaRPr>
            </a:p>
          </p:txBody>
        </p:sp>
        <p:sp>
          <p:nvSpPr>
            <p:cNvPr id="115" name="任意多边形 114"/>
            <p:cNvSpPr/>
            <p:nvPr/>
          </p:nvSpPr>
          <p:spPr>
            <a:xfrm>
              <a:off x="6115788" y="4953247"/>
              <a:ext cx="1915200" cy="7600"/>
            </a:xfrm>
            <a:custGeom>
              <a:avLst/>
              <a:gdLst/>
              <a:ahLst/>
              <a:cxnLst/>
              <a:rect l="0" t="0" r="0" b="0"/>
              <a:pathLst>
                <a:path w="1915200" h="7600" fill="none">
                  <a:moveTo>
                    <a:pt x="0" y="0"/>
                  </a:moveTo>
                  <a:lnTo>
                    <a:pt x="1915200" y="0"/>
                  </a:lnTo>
                </a:path>
              </a:pathLst>
            </a:custGeom>
            <a:solidFill>
              <a:srgbClr val="FFFFFF"/>
            </a:solidFill>
            <a:ln w="7600" cap="flat">
              <a:solidFill>
                <a:srgbClr val="000000"/>
              </a:solidFill>
              <a:custDash>
                <a:ds d="1100000" sp="500000"/>
              </a:custDash>
              <a:bevel/>
            </a:ln>
          </p:spPr>
        </p:sp>
        <p:sp>
          <p:nvSpPr>
            <p:cNvPr id="117" name="任意多边形 116"/>
            <p:cNvSpPr/>
            <p:nvPr/>
          </p:nvSpPr>
          <p:spPr>
            <a:xfrm flipH="1">
              <a:off x="4564381" y="1231622"/>
              <a:ext cx="76200" cy="4979035"/>
            </a:xfrm>
            <a:custGeom>
              <a:avLst/>
              <a:gdLst/>
              <a:ahLst/>
              <a:cxnLst/>
              <a:rect l="0" t="0" r="0" b="0"/>
              <a:pathLst>
                <a:path w="7600" h="4993200" fill="none">
                  <a:moveTo>
                    <a:pt x="0" y="4993200"/>
                  </a:moveTo>
                  <a:lnTo>
                    <a:pt x="0" y="0"/>
                  </a:lnTo>
                </a:path>
              </a:pathLst>
            </a:custGeom>
            <a:ln w="22225" cmpd="sng">
              <a:solidFill>
                <a:schemeClr val="bg1"/>
              </a:solidFill>
              <a:tailEnd type="oval" w="med" len="med"/>
            </a:ln>
          </p:spPr>
          <p:style>
            <a:lnRef idx="1">
              <a:schemeClr val="dk1"/>
            </a:lnRef>
            <a:fillRef idx="0">
              <a:schemeClr val="dk1"/>
            </a:fillRef>
            <a:effectRef idx="0">
              <a:schemeClr val="dk1"/>
            </a:effectRef>
            <a:fontRef idx="minor">
              <a:schemeClr val="tx1"/>
            </a:fontRef>
          </p:style>
        </p:sp>
        <p:grpSp>
          <p:nvGrpSpPr>
            <p:cNvPr id="119" name="组合 118"/>
            <p:cNvGrpSpPr/>
            <p:nvPr/>
          </p:nvGrpSpPr>
          <p:grpSpPr>
            <a:xfrm>
              <a:off x="3154258" y="2147350"/>
              <a:ext cx="1476300" cy="693667"/>
              <a:chOff x="3154258" y="2147350"/>
              <a:chExt cx="1476300" cy="693667"/>
            </a:xfrm>
          </p:grpSpPr>
          <p:sp>
            <p:nvSpPr>
              <p:cNvPr id="120" name="任意多边形 119"/>
              <p:cNvSpPr/>
              <p:nvPr/>
            </p:nvSpPr>
            <p:spPr>
              <a:xfrm>
                <a:off x="3154258" y="2185344"/>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EA2B5E"/>
              </a:solidFill>
              <a:ln w="7600" cap="flat">
                <a:solidFill>
                  <a:srgbClr val="EA2B5E"/>
                </a:solidFill>
                <a:bevel/>
              </a:ln>
            </p:spPr>
            <p:txBody>
              <a:bodyPr wrap="square" lIns="0" tIns="0" rIns="0" bIns="0" rtlCol="0" anchor="ctr"/>
              <a:lstStyle/>
              <a:p>
                <a:pPr algn="ctr">
                  <a:lnSpc>
                    <a:spcPct val="100000"/>
                  </a:lnSpc>
                </a:pPr>
                <a:r>
                  <a:rPr lang="zh-CN" sz="1215">
                    <a:solidFill>
                      <a:srgbClr val="FFFFFF"/>
                    </a:solidFill>
                    <a:latin typeface="Arial" panose="020B0604020202090204"/>
                  </a:rPr>
                  <a:t>未排课程查询</a:t>
                </a:r>
                <a:endParaRPr lang="zh-CN" sz="1215">
                  <a:solidFill>
                    <a:srgbClr val="FFFFFF"/>
                  </a:solidFill>
                  <a:latin typeface="Arial" panose="020B0604020202090204"/>
                </a:endParaRPr>
              </a:p>
            </p:txBody>
          </p:sp>
          <p:sp>
            <p:nvSpPr>
              <p:cNvPr id="121" name="任意多边形 120"/>
              <p:cNvSpPr/>
              <p:nvPr/>
            </p:nvSpPr>
            <p:spPr>
              <a:xfrm>
                <a:off x="3747058" y="2147350"/>
                <a:ext cx="883500" cy="332313"/>
              </a:xfrm>
              <a:custGeom>
                <a:avLst/>
                <a:gdLst/>
                <a:ahLst/>
                <a:cxnLst/>
                <a:rect l="0" t="0" r="0" b="0"/>
                <a:pathLst>
                  <a:path w="883500" h="332313" fill="none">
                    <a:moveTo>
                      <a:pt x="0" y="1558"/>
                    </a:moveTo>
                    <a:cubicBezTo>
                      <a:pt x="0" y="1558"/>
                      <a:pt x="509911" y="0"/>
                      <a:pt x="504721" y="0"/>
                    </a:cubicBezTo>
                    <a:cubicBezTo>
                      <a:pt x="499532" y="0"/>
                      <a:pt x="883500" y="332313"/>
                      <a:pt x="883500" y="332313"/>
                    </a:cubicBezTo>
                  </a:path>
                </a:pathLst>
              </a:custGeom>
              <a:solidFill>
                <a:srgbClr val="EA2B5E"/>
              </a:solidFill>
              <a:ln w="17733" cap="flat">
                <a:solidFill>
                  <a:srgbClr val="EA2B5E"/>
                </a:solidFill>
                <a:bevel/>
                <a:headEnd type="oval" w="med" len="med"/>
              </a:ln>
            </p:spPr>
          </p:sp>
        </p:grpSp>
        <p:grpSp>
          <p:nvGrpSpPr>
            <p:cNvPr id="122" name="组合 121"/>
            <p:cNvGrpSpPr/>
            <p:nvPr/>
          </p:nvGrpSpPr>
          <p:grpSpPr>
            <a:xfrm>
              <a:off x="3154258" y="3555428"/>
              <a:ext cx="1476300" cy="693675"/>
              <a:chOff x="3154258" y="3555428"/>
              <a:chExt cx="1476300" cy="693675"/>
            </a:xfrm>
          </p:grpSpPr>
          <p:sp>
            <p:nvSpPr>
              <p:cNvPr id="123" name="任意多边形 122"/>
              <p:cNvSpPr/>
              <p:nvPr/>
            </p:nvSpPr>
            <p:spPr>
              <a:xfrm>
                <a:off x="3154258" y="3593431"/>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EBB308"/>
              </a:solidFill>
              <a:ln w="7600" cap="flat">
                <a:solidFill>
                  <a:srgbClr val="F2B614"/>
                </a:solidFill>
                <a:bevel/>
              </a:ln>
            </p:spPr>
            <p:txBody>
              <a:bodyPr wrap="square" lIns="0" tIns="0" rIns="0" bIns="0" rtlCol="0" anchor="ctr"/>
              <a:lstStyle/>
              <a:p>
                <a:pPr algn="ctr">
                  <a:lnSpc>
                    <a:spcPct val="100000"/>
                  </a:lnSpc>
                </a:pPr>
                <a:r>
                  <a:rPr lang="zh-CN" sz="1215">
                    <a:solidFill>
                      <a:srgbClr val="FFFFFF"/>
                    </a:solidFill>
                    <a:latin typeface="Arial" panose="020B0604020202090204"/>
                  </a:rPr>
                  <a:t>选择任课教师</a:t>
                </a:r>
                <a:endParaRPr lang="zh-CN" sz="1215">
                  <a:solidFill>
                    <a:srgbClr val="FFFFFF"/>
                  </a:solidFill>
                  <a:latin typeface="Arial" panose="020B0604020202090204"/>
                </a:endParaRPr>
              </a:p>
            </p:txBody>
          </p:sp>
          <p:sp>
            <p:nvSpPr>
              <p:cNvPr id="124" name="任意多边形 123"/>
              <p:cNvSpPr/>
              <p:nvPr/>
            </p:nvSpPr>
            <p:spPr>
              <a:xfrm>
                <a:off x="3747058" y="3555428"/>
                <a:ext cx="883500" cy="332313"/>
              </a:xfrm>
              <a:custGeom>
                <a:avLst/>
                <a:gdLst/>
                <a:ahLst/>
                <a:cxnLst/>
                <a:rect l="0" t="0" r="0" b="0"/>
                <a:pathLst>
                  <a:path w="883500" h="332313" fill="none">
                    <a:moveTo>
                      <a:pt x="0" y="1558"/>
                    </a:moveTo>
                    <a:cubicBezTo>
                      <a:pt x="0" y="1558"/>
                      <a:pt x="509911" y="0"/>
                      <a:pt x="504721" y="0"/>
                    </a:cubicBezTo>
                    <a:cubicBezTo>
                      <a:pt x="499532" y="0"/>
                      <a:pt x="883500" y="332313"/>
                      <a:pt x="883500" y="332313"/>
                    </a:cubicBezTo>
                  </a:path>
                </a:pathLst>
              </a:custGeom>
              <a:solidFill>
                <a:srgbClr val="EBB308"/>
              </a:solidFill>
              <a:ln w="17733" cap="flat">
                <a:solidFill>
                  <a:srgbClr val="F2B614"/>
                </a:solidFill>
                <a:bevel/>
                <a:headEnd type="oval" w="med" len="med"/>
              </a:ln>
            </p:spPr>
          </p:sp>
        </p:grpSp>
        <p:grpSp>
          <p:nvGrpSpPr>
            <p:cNvPr id="125" name="组合 124"/>
            <p:cNvGrpSpPr/>
            <p:nvPr/>
          </p:nvGrpSpPr>
          <p:grpSpPr>
            <a:xfrm>
              <a:off x="3154258" y="4947627"/>
              <a:ext cx="1476300" cy="701275"/>
              <a:chOff x="3154258" y="4947627"/>
              <a:chExt cx="1476300" cy="701275"/>
            </a:xfrm>
          </p:grpSpPr>
          <p:sp>
            <p:nvSpPr>
              <p:cNvPr id="126" name="任意多边形 125"/>
              <p:cNvSpPr/>
              <p:nvPr/>
            </p:nvSpPr>
            <p:spPr>
              <a:xfrm>
                <a:off x="3154258" y="4993229"/>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08AC7F"/>
              </a:solidFill>
              <a:ln w="7600" cap="flat">
                <a:solidFill>
                  <a:srgbClr val="11AC82"/>
                </a:solidFill>
                <a:bevel/>
              </a:ln>
            </p:spPr>
            <p:txBody>
              <a:bodyPr wrap="square" lIns="0" tIns="0" rIns="0" bIns="0" rtlCol="0" anchor="ctr"/>
              <a:lstStyle/>
              <a:p>
                <a:pPr algn="ctr">
                  <a:lnSpc>
                    <a:spcPct val="100000"/>
                  </a:lnSpc>
                </a:pPr>
                <a:r>
                  <a:rPr lang="zh-CN" sz="1215">
                    <a:solidFill>
                      <a:srgbClr val="FFFFFF"/>
                    </a:solidFill>
                    <a:latin typeface="Arial" panose="020B0604020202090204"/>
                  </a:rPr>
                  <a:t>选择时间</a:t>
                </a:r>
                <a:endParaRPr lang="zh-CN" sz="1215">
                  <a:solidFill>
                    <a:srgbClr val="FFFFFF"/>
                  </a:solidFill>
                  <a:latin typeface="Arial" panose="020B0604020202090204"/>
                </a:endParaRPr>
              </a:p>
            </p:txBody>
          </p:sp>
          <p:sp>
            <p:nvSpPr>
              <p:cNvPr id="127" name="任意多边形 126"/>
              <p:cNvSpPr/>
              <p:nvPr/>
            </p:nvSpPr>
            <p:spPr>
              <a:xfrm>
                <a:off x="3747058" y="4947627"/>
                <a:ext cx="883500" cy="332313"/>
              </a:xfrm>
              <a:custGeom>
                <a:avLst/>
                <a:gdLst/>
                <a:ahLst/>
                <a:cxnLst/>
                <a:rect l="0" t="0" r="0" b="0"/>
                <a:pathLst>
                  <a:path w="883500" h="332313" fill="none">
                    <a:moveTo>
                      <a:pt x="0" y="1558"/>
                    </a:moveTo>
                    <a:cubicBezTo>
                      <a:pt x="0" y="1558"/>
                      <a:pt x="509911" y="0"/>
                      <a:pt x="504721" y="0"/>
                    </a:cubicBezTo>
                    <a:cubicBezTo>
                      <a:pt x="499532" y="0"/>
                      <a:pt x="883500" y="332313"/>
                      <a:pt x="883500" y="332313"/>
                    </a:cubicBezTo>
                  </a:path>
                </a:pathLst>
              </a:custGeom>
              <a:solidFill>
                <a:srgbClr val="08AC7F"/>
              </a:solidFill>
              <a:ln w="17733" cap="flat">
                <a:solidFill>
                  <a:srgbClr val="11AC82"/>
                </a:solidFill>
                <a:bevel/>
                <a:headEnd type="oval" w="med" len="med"/>
              </a:ln>
            </p:spPr>
          </p:sp>
        </p:grpSp>
        <p:grpSp>
          <p:nvGrpSpPr>
            <p:cNvPr id="128" name="组合 127"/>
            <p:cNvGrpSpPr/>
            <p:nvPr/>
          </p:nvGrpSpPr>
          <p:grpSpPr>
            <a:xfrm>
              <a:off x="4630558" y="4259576"/>
              <a:ext cx="1476300" cy="701275"/>
              <a:chOff x="4630558" y="4259576"/>
              <a:chExt cx="1476300" cy="701275"/>
            </a:xfrm>
          </p:grpSpPr>
          <p:sp>
            <p:nvSpPr>
              <p:cNvPr id="129" name="任意多边形 128"/>
              <p:cNvSpPr/>
              <p:nvPr/>
            </p:nvSpPr>
            <p:spPr>
              <a:xfrm flipH="1">
                <a:off x="4921258" y="4305178"/>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31C2EA"/>
              </a:solidFill>
              <a:ln w="7600" cap="flat">
                <a:solidFill>
                  <a:srgbClr val="37C1E9"/>
                </a:solidFill>
                <a:bevel/>
              </a:ln>
            </p:spPr>
            <p:txBody>
              <a:bodyPr wrap="square" lIns="0" tIns="0" rIns="0" bIns="0" rtlCol="0" anchor="ctr"/>
              <a:lstStyle/>
              <a:p>
                <a:pPr algn="ctr">
                  <a:lnSpc>
                    <a:spcPct val="100000"/>
                  </a:lnSpc>
                </a:pPr>
                <a:r>
                  <a:rPr lang="zh-CN" altLang="en-US" sz="1215">
                    <a:solidFill>
                      <a:srgbClr val="FFFFFF"/>
                    </a:solidFill>
                    <a:latin typeface="Arial" panose="020B0604020202090204"/>
                  </a:rPr>
                  <a:t>排课后</a:t>
                </a:r>
                <a:endParaRPr lang="zh-CN" altLang="en-US" sz="1215">
                  <a:solidFill>
                    <a:srgbClr val="FFFFFF"/>
                  </a:solidFill>
                  <a:latin typeface="Arial" panose="020B0604020202090204"/>
                </a:endParaRPr>
              </a:p>
            </p:txBody>
          </p:sp>
          <p:sp>
            <p:nvSpPr>
              <p:cNvPr id="130" name="任意多边形 129"/>
              <p:cNvSpPr/>
              <p:nvPr/>
            </p:nvSpPr>
            <p:spPr>
              <a:xfrm flipH="1">
                <a:off x="4630558" y="4259576"/>
                <a:ext cx="883500" cy="332313"/>
              </a:xfrm>
              <a:custGeom>
                <a:avLst/>
                <a:gdLst/>
                <a:ahLst/>
                <a:cxnLst/>
                <a:rect l="0" t="0" r="0" b="0"/>
                <a:pathLst>
                  <a:path w="883500" h="332313" fill="none">
                    <a:moveTo>
                      <a:pt x="0" y="1558"/>
                    </a:moveTo>
                    <a:cubicBezTo>
                      <a:pt x="0" y="1558"/>
                      <a:pt x="509911" y="0"/>
                      <a:pt x="504721" y="0"/>
                    </a:cubicBezTo>
                    <a:cubicBezTo>
                      <a:pt x="499532" y="0"/>
                      <a:pt x="883500" y="332313"/>
                      <a:pt x="883500" y="332313"/>
                    </a:cubicBezTo>
                  </a:path>
                </a:pathLst>
              </a:custGeom>
              <a:solidFill>
                <a:srgbClr val="23AACD"/>
              </a:solidFill>
              <a:ln w="17733" cap="flat">
                <a:solidFill>
                  <a:srgbClr val="35BFE7"/>
                </a:solidFill>
                <a:bevel/>
                <a:headEnd type="oval" w="med" len="med"/>
              </a:ln>
            </p:spPr>
          </p:sp>
        </p:grpSp>
        <p:grpSp>
          <p:nvGrpSpPr>
            <p:cNvPr id="131" name="组合 130"/>
            <p:cNvGrpSpPr/>
            <p:nvPr/>
          </p:nvGrpSpPr>
          <p:grpSpPr>
            <a:xfrm>
              <a:off x="4630558" y="2851494"/>
              <a:ext cx="1469950" cy="701275"/>
              <a:chOff x="4630558" y="2851494"/>
              <a:chExt cx="1469950" cy="701275"/>
            </a:xfrm>
          </p:grpSpPr>
          <p:sp>
            <p:nvSpPr>
              <p:cNvPr id="132" name="任意多边形 131"/>
              <p:cNvSpPr/>
              <p:nvPr/>
            </p:nvSpPr>
            <p:spPr>
              <a:xfrm flipH="1">
                <a:off x="4914908" y="2897096"/>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799F11"/>
              </a:solidFill>
              <a:ln w="7600" cap="flat">
                <a:solidFill>
                  <a:srgbClr val="799F11"/>
                </a:solidFill>
                <a:bevel/>
              </a:ln>
            </p:spPr>
            <p:txBody>
              <a:bodyPr wrap="square" lIns="0" tIns="0" rIns="0" bIns="0" rtlCol="0" anchor="ctr"/>
              <a:lstStyle/>
              <a:p>
                <a:pPr algn="ctr">
                  <a:lnSpc>
                    <a:spcPct val="100000"/>
                  </a:lnSpc>
                </a:pPr>
                <a:r>
                  <a:rPr lang="zh-CN" altLang="en-US" sz="1215">
                    <a:solidFill>
                      <a:srgbClr val="FFFFFF"/>
                    </a:solidFill>
                    <a:latin typeface="Arial" panose="020B0604020202090204"/>
                  </a:rPr>
                  <a:t>排课前</a:t>
                </a:r>
                <a:endParaRPr lang="zh-CN" altLang="en-US" sz="1215">
                  <a:solidFill>
                    <a:srgbClr val="FFFFFF"/>
                  </a:solidFill>
                  <a:latin typeface="Arial" panose="020B0604020202090204"/>
                </a:endParaRPr>
              </a:p>
            </p:txBody>
          </p:sp>
          <p:sp>
            <p:nvSpPr>
              <p:cNvPr id="133" name="任意多边形 132"/>
              <p:cNvSpPr/>
              <p:nvPr/>
            </p:nvSpPr>
            <p:spPr>
              <a:xfrm flipH="1">
                <a:off x="4630558" y="2851494"/>
                <a:ext cx="883500" cy="332313"/>
              </a:xfrm>
              <a:custGeom>
                <a:avLst/>
                <a:gdLst/>
                <a:ahLst/>
                <a:cxnLst/>
                <a:rect l="0" t="0" r="0" b="0"/>
                <a:pathLst>
                  <a:path w="883500" h="332313" fill="none">
                    <a:moveTo>
                      <a:pt x="0" y="1558"/>
                    </a:moveTo>
                    <a:cubicBezTo>
                      <a:pt x="0" y="1558"/>
                      <a:pt x="509911" y="0"/>
                      <a:pt x="504721" y="0"/>
                    </a:cubicBezTo>
                    <a:cubicBezTo>
                      <a:pt x="499532" y="0"/>
                      <a:pt x="883500" y="332313"/>
                      <a:pt x="883500" y="332313"/>
                    </a:cubicBezTo>
                  </a:path>
                </a:pathLst>
              </a:custGeom>
              <a:solidFill>
                <a:srgbClr val="799F11"/>
              </a:solidFill>
              <a:ln w="17733" cap="flat">
                <a:solidFill>
                  <a:srgbClr val="799F11"/>
                </a:solidFill>
                <a:bevel/>
                <a:headEnd type="oval" w="med" len="med"/>
              </a:ln>
            </p:spPr>
          </p:sp>
        </p:grpSp>
        <p:grpSp>
          <p:nvGrpSpPr>
            <p:cNvPr id="134" name="组合 133"/>
            <p:cNvGrpSpPr/>
            <p:nvPr/>
          </p:nvGrpSpPr>
          <p:grpSpPr>
            <a:xfrm>
              <a:off x="4630558" y="1451695"/>
              <a:ext cx="1476300" cy="700606"/>
              <a:chOff x="4630558" y="1451695"/>
              <a:chExt cx="1476300" cy="700606"/>
            </a:xfrm>
          </p:grpSpPr>
          <p:sp>
            <p:nvSpPr>
              <p:cNvPr id="135" name="任意多边形 134"/>
              <p:cNvSpPr/>
              <p:nvPr/>
            </p:nvSpPr>
            <p:spPr>
              <a:xfrm flipH="1">
                <a:off x="4921258" y="1496629"/>
                <a:ext cx="1185600" cy="655673"/>
              </a:xfrm>
              <a:custGeom>
                <a:avLst/>
                <a:gdLst>
                  <a:gd name="rtt" fmla="*/ 146487 h 655673"/>
                  <a:gd name="rtb" fmla="*/ 655673 h 655673"/>
                </a:gdLst>
                <a:ahLst/>
                <a:cxnLst/>
                <a:rect l="l" t="rtt" r="r" b="rtb"/>
                <a:pathLst>
                  <a:path w="1185600" h="655673">
                    <a:moveTo>
                      <a:pt x="0" y="655673"/>
                    </a:moveTo>
                    <a:lnTo>
                      <a:pt x="1185600" y="655673"/>
                    </a:lnTo>
                    <a:lnTo>
                      <a:pt x="1185600" y="445837"/>
                    </a:lnTo>
                    <a:lnTo>
                      <a:pt x="592800" y="0"/>
                    </a:lnTo>
                    <a:lnTo>
                      <a:pt x="0" y="445837"/>
                    </a:lnTo>
                    <a:lnTo>
                      <a:pt x="0" y="655673"/>
                    </a:lnTo>
                    <a:close/>
                  </a:path>
                </a:pathLst>
              </a:custGeom>
              <a:solidFill>
                <a:srgbClr val="DE670A"/>
              </a:solidFill>
              <a:ln w="7600" cap="flat">
                <a:solidFill>
                  <a:srgbClr val="DE670A"/>
                </a:solidFill>
                <a:bevel/>
              </a:ln>
            </p:spPr>
            <p:txBody>
              <a:bodyPr wrap="square" lIns="0" tIns="0" rIns="0" bIns="0" rtlCol="0" anchor="ctr"/>
              <a:lstStyle/>
              <a:p>
                <a:pPr algn="ctr">
                  <a:lnSpc>
                    <a:spcPct val="100000"/>
                  </a:lnSpc>
                </a:pPr>
                <a:r>
                  <a:rPr lang="zh-CN" altLang="en-US" sz="1215">
                    <a:solidFill>
                      <a:srgbClr val="FFFFFF"/>
                    </a:solidFill>
                    <a:latin typeface="Arial" panose="020B0604020202090204"/>
                  </a:rPr>
                  <a:t>生成空闲教室</a:t>
                </a:r>
                <a:endParaRPr lang="zh-CN" altLang="en-US" sz="1215">
                  <a:solidFill>
                    <a:srgbClr val="FFFFFF"/>
                  </a:solidFill>
                  <a:latin typeface="Arial" panose="020B0604020202090204"/>
                </a:endParaRPr>
              </a:p>
            </p:txBody>
          </p:sp>
          <p:sp>
            <p:nvSpPr>
              <p:cNvPr id="136" name="任意多边形 135"/>
              <p:cNvSpPr/>
              <p:nvPr/>
            </p:nvSpPr>
            <p:spPr>
              <a:xfrm flipH="1">
                <a:off x="4630558" y="1451695"/>
                <a:ext cx="883500" cy="332313"/>
              </a:xfrm>
              <a:custGeom>
                <a:avLst/>
                <a:gdLst/>
                <a:ahLst/>
                <a:cxnLst/>
                <a:rect l="0" t="0" r="0" b="0"/>
                <a:pathLst>
                  <a:path w="883500" h="332313" fill="none">
                    <a:moveTo>
                      <a:pt x="0" y="1558"/>
                    </a:moveTo>
                    <a:cubicBezTo>
                      <a:pt x="0" y="1558"/>
                      <a:pt x="509911" y="0"/>
                      <a:pt x="504721" y="0"/>
                    </a:cubicBezTo>
                    <a:cubicBezTo>
                      <a:pt x="499532" y="0"/>
                      <a:pt x="883500" y="332313"/>
                      <a:pt x="883500" y="332313"/>
                    </a:cubicBezTo>
                  </a:path>
                </a:pathLst>
              </a:custGeom>
              <a:solidFill>
                <a:srgbClr val="DE670A"/>
              </a:solidFill>
              <a:ln w="17733" cap="flat">
                <a:solidFill>
                  <a:srgbClr val="DE670A"/>
                </a:solidFill>
                <a:bevel/>
                <a:headEnd type="oval" w="med" len="med"/>
              </a:ln>
            </p:spPr>
          </p:sp>
        </p:grpSp>
      </p:grpSp>
      <p:pic>
        <p:nvPicPr>
          <p:cNvPr id="5" name="图片 4" descr="upload_c77ad31e3c7bb6641c00b7e1b6b641da"/>
          <p:cNvPicPr>
            <a:picLocks noChangeAspect="1"/>
          </p:cNvPicPr>
          <p:nvPr/>
        </p:nvPicPr>
        <p:blipFill>
          <a:blip r:embed="rId2"/>
          <a:stretch>
            <a:fillRect/>
          </a:stretch>
        </p:blipFill>
        <p:spPr>
          <a:xfrm>
            <a:off x="2197735" y="1496695"/>
            <a:ext cx="2458085" cy="1344295"/>
          </a:xfrm>
          <a:prstGeom prst="rect">
            <a:avLst/>
          </a:prstGeom>
        </p:spPr>
      </p:pic>
      <p:pic>
        <p:nvPicPr>
          <p:cNvPr id="6" name="图片 5" descr="upload_3a98db9a031ff74d3a7ea59adf2020ba"/>
          <p:cNvPicPr>
            <a:picLocks noChangeAspect="1"/>
          </p:cNvPicPr>
          <p:nvPr/>
        </p:nvPicPr>
        <p:blipFill>
          <a:blip r:embed="rId3"/>
          <a:stretch>
            <a:fillRect/>
          </a:stretch>
        </p:blipFill>
        <p:spPr>
          <a:xfrm>
            <a:off x="2177415" y="2880360"/>
            <a:ext cx="2471420" cy="1424940"/>
          </a:xfrm>
          <a:prstGeom prst="rect">
            <a:avLst/>
          </a:prstGeom>
        </p:spPr>
      </p:pic>
      <p:pic>
        <p:nvPicPr>
          <p:cNvPr id="8" name="图片 7" descr="upload_a901662ea737c4e3c66fe8e994734349"/>
          <p:cNvPicPr>
            <a:picLocks noChangeAspect="1"/>
          </p:cNvPicPr>
          <p:nvPr/>
        </p:nvPicPr>
        <p:blipFill>
          <a:blip r:embed="rId4"/>
          <a:stretch>
            <a:fillRect/>
          </a:stretch>
        </p:blipFill>
        <p:spPr>
          <a:xfrm>
            <a:off x="2177415" y="4305300"/>
            <a:ext cx="2478405" cy="1373505"/>
          </a:xfrm>
          <a:prstGeom prst="rect">
            <a:avLst/>
          </a:prstGeom>
        </p:spPr>
      </p:pic>
      <p:pic>
        <p:nvPicPr>
          <p:cNvPr id="13" name="图片 12" descr="upload_4957e142e98dfab45047db87341b6c21"/>
          <p:cNvPicPr>
            <a:picLocks noChangeAspect="1"/>
          </p:cNvPicPr>
          <p:nvPr/>
        </p:nvPicPr>
        <p:blipFill>
          <a:blip r:embed="rId5"/>
          <a:stretch>
            <a:fillRect/>
          </a:stretch>
        </p:blipFill>
        <p:spPr>
          <a:xfrm>
            <a:off x="7639685" y="702310"/>
            <a:ext cx="2482850" cy="1431925"/>
          </a:xfrm>
          <a:prstGeom prst="rect">
            <a:avLst/>
          </a:prstGeom>
        </p:spPr>
      </p:pic>
      <p:pic>
        <p:nvPicPr>
          <p:cNvPr id="14" name="图片 13" descr="chrome_PicUGKFS3O"/>
          <p:cNvPicPr>
            <a:picLocks noChangeAspect="1"/>
          </p:cNvPicPr>
          <p:nvPr/>
        </p:nvPicPr>
        <p:blipFill>
          <a:blip r:embed="rId6"/>
          <a:stretch>
            <a:fillRect/>
          </a:stretch>
        </p:blipFill>
        <p:spPr>
          <a:xfrm>
            <a:off x="7639685" y="3677285"/>
            <a:ext cx="2538730" cy="1260475"/>
          </a:xfrm>
          <a:prstGeom prst="rect">
            <a:avLst/>
          </a:prstGeom>
        </p:spPr>
      </p:pic>
      <p:pic>
        <p:nvPicPr>
          <p:cNvPr id="15" name="图片 14" descr="upload_41891218966f416cde1f4436e4bf10a6"/>
          <p:cNvPicPr>
            <a:picLocks noChangeAspect="1"/>
          </p:cNvPicPr>
          <p:nvPr/>
        </p:nvPicPr>
        <p:blipFill>
          <a:blip r:embed="rId7"/>
          <a:stretch>
            <a:fillRect/>
          </a:stretch>
        </p:blipFill>
        <p:spPr>
          <a:xfrm>
            <a:off x="7639685" y="2134235"/>
            <a:ext cx="2538730" cy="139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060371" y="1393371"/>
            <a:ext cx="4071258" cy="4071258"/>
            <a:chOff x="3759200" y="1092200"/>
            <a:chExt cx="4673600" cy="4673600"/>
          </a:xfrm>
        </p:grpSpPr>
        <p:sp>
          <p:nvSpPr>
            <p:cNvPr id="5" name="椭圆 4"/>
            <p:cNvSpPr/>
            <p:nvPr/>
          </p:nvSpPr>
          <p:spPr>
            <a:xfrm>
              <a:off x="3759200" y="1092200"/>
              <a:ext cx="4673600" cy="4673600"/>
            </a:xfrm>
            <a:prstGeom prst="ellipse">
              <a:avLst/>
            </a:prstGeom>
            <a:noFill/>
            <a:ln w="508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020457" y="1353457"/>
              <a:ext cx="4151086" cy="4151086"/>
            </a:xfrm>
            <a:prstGeom prst="ellipse">
              <a:avLst/>
            </a:prstGeom>
            <a:noFill/>
            <a:ln w="15875">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408447" y="3098787"/>
            <a:ext cx="3375106" cy="1206367"/>
            <a:chOff x="4408447" y="3098787"/>
            <a:chExt cx="3375106" cy="1206367"/>
          </a:xfrm>
        </p:grpSpPr>
        <p:cxnSp>
          <p:nvCxnSpPr>
            <p:cNvPr id="8" name="直接连接符 7"/>
            <p:cNvCxnSpPr/>
            <p:nvPr/>
          </p:nvCxnSpPr>
          <p:spPr>
            <a:xfrm>
              <a:off x="5323115" y="3882798"/>
              <a:ext cx="1545771" cy="0"/>
            </a:xfrm>
            <a:prstGeom prst="line">
              <a:avLst/>
            </a:prstGeom>
            <a:ln w="25400" cap="rnd">
              <a:solidFill>
                <a:schemeClr val="bg1"/>
              </a:solidFill>
              <a:round/>
              <a:headEnd type="non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408447" y="3098787"/>
              <a:ext cx="3375106" cy="1206367"/>
              <a:chOff x="2849419" y="4562974"/>
              <a:chExt cx="3375106" cy="1206367"/>
            </a:xfrm>
          </p:grpSpPr>
          <p:sp>
            <p:nvSpPr>
              <p:cNvPr id="10" name="文本框 9"/>
              <p:cNvSpPr txBox="1"/>
              <p:nvPr/>
            </p:nvSpPr>
            <p:spPr>
              <a:xfrm>
                <a:off x="2849419" y="5462636"/>
                <a:ext cx="3375106" cy="306705"/>
              </a:xfrm>
              <a:prstGeom prst="rect">
                <a:avLst/>
              </a:prstGeom>
              <a:noFill/>
            </p:spPr>
            <p:txBody>
              <a:bodyPr wrap="square" rtlCol="0">
                <a:spAutoFit/>
                <a:scene3d>
                  <a:camera prst="orthographicFront"/>
                  <a:lightRig rig="threePt" dir="t"/>
                </a:scene3d>
                <a:sp3d contourW="12700"/>
              </a:bodyPr>
              <a:lstStyle/>
              <a:p>
                <a:pPr algn="ctr"/>
                <a:endParaRPr lang="en-US" altLang="zh-CN" sz="1400" dirty="0" smtClean="0">
                  <a:solidFill>
                    <a:schemeClr val="bg1"/>
                  </a:solidFill>
                  <a:latin typeface="Century Gothic" panose="020B0502020202020204" pitchFamily="34" charset="0"/>
                </a:endParaRPr>
              </a:p>
            </p:txBody>
          </p:sp>
          <p:sp>
            <p:nvSpPr>
              <p:cNvPr id="11" name="文本框 10"/>
              <p:cNvSpPr txBox="1"/>
              <p:nvPr/>
            </p:nvSpPr>
            <p:spPr>
              <a:xfrm>
                <a:off x="3300955" y="4562974"/>
                <a:ext cx="2472055" cy="645160"/>
              </a:xfrm>
              <a:prstGeom prst="rect">
                <a:avLst/>
              </a:prstGeom>
              <a:noFill/>
            </p:spPr>
            <p:txBody>
              <a:bodyPr wrap="none" rtlCol="0">
                <a:spAutoFit/>
                <a:scene3d>
                  <a:camera prst="orthographicFront"/>
                  <a:lightRig rig="threePt" dir="t"/>
                </a:scene3d>
                <a:sp3d contourW="12700"/>
              </a:bodyPr>
              <a:lstStyle/>
              <a:p>
                <a:pPr algn="ctr"/>
                <a:r>
                  <a:rPr lang="zh-CN" altLang="en-US" sz="3600" b="1" dirty="0">
                    <a:solidFill>
                      <a:schemeClr val="bg1"/>
                    </a:solidFill>
                  </a:rPr>
                  <a:t>困难及收获</a:t>
                </a:r>
                <a:endParaRPr lang="zh-CN" altLang="en-US" sz="3600" b="1" dirty="0">
                  <a:solidFill>
                    <a:schemeClr val="bg1"/>
                  </a:solidFill>
                </a:endParaRPr>
              </a:p>
            </p:txBody>
          </p:sp>
        </p:grpSp>
      </p:grpSp>
      <p:sp>
        <p:nvSpPr>
          <p:cNvPr id="14" name="六边形 35"/>
          <p:cNvSpPr/>
          <p:nvPr/>
        </p:nvSpPr>
        <p:spPr>
          <a:xfrm>
            <a:off x="5856222" y="2301240"/>
            <a:ext cx="479556" cy="543666"/>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1ide-Freeform: Shape 95"/>
          <p:cNvSpPr>
            <a:spLocks noChangeAspect="1"/>
          </p:cNvSpPr>
          <p:nvPr/>
        </p:nvSpPr>
        <p:spPr bwMode="auto">
          <a:xfrm>
            <a:off x="3132770" y="2307710"/>
            <a:ext cx="235136" cy="303540"/>
          </a:xfrm>
          <a:custGeom>
            <a:avLst/>
            <a:gdLst>
              <a:gd name="connsiteX0" fmla="*/ 99219 w 261937"/>
              <a:gd name="connsiteY0" fmla="*/ 295275 h 338138"/>
              <a:gd name="connsiteX1" fmla="*/ 85725 w 261937"/>
              <a:gd name="connsiteY1" fmla="*/ 308769 h 338138"/>
              <a:gd name="connsiteX2" fmla="*/ 99219 w 261937"/>
              <a:gd name="connsiteY2" fmla="*/ 322263 h 338138"/>
              <a:gd name="connsiteX3" fmla="*/ 112713 w 261937"/>
              <a:gd name="connsiteY3" fmla="*/ 308769 h 338138"/>
              <a:gd name="connsiteX4" fmla="*/ 99219 w 261937"/>
              <a:gd name="connsiteY4" fmla="*/ 295275 h 338138"/>
              <a:gd name="connsiteX5" fmla="*/ 186862 w 261937"/>
              <a:gd name="connsiteY5" fmla="*/ 84523 h 338138"/>
              <a:gd name="connsiteX6" fmla="*/ 195791 w 261937"/>
              <a:gd name="connsiteY6" fmla="*/ 87811 h 338138"/>
              <a:gd name="connsiteX7" fmla="*/ 190500 w 261937"/>
              <a:gd name="connsiteY7" fmla="*/ 106226 h 338138"/>
              <a:gd name="connsiteX8" fmla="*/ 178593 w 261937"/>
              <a:gd name="connsiteY8" fmla="*/ 116749 h 338138"/>
              <a:gd name="connsiteX9" fmla="*/ 251354 w 261937"/>
              <a:gd name="connsiteY9" fmla="*/ 116749 h 338138"/>
              <a:gd name="connsiteX10" fmla="*/ 261937 w 261937"/>
              <a:gd name="connsiteY10" fmla="*/ 128587 h 338138"/>
              <a:gd name="connsiteX11" fmla="*/ 251354 w 261937"/>
              <a:gd name="connsiteY11" fmla="*/ 139110 h 338138"/>
              <a:gd name="connsiteX12" fmla="*/ 177270 w 261937"/>
              <a:gd name="connsiteY12" fmla="*/ 139110 h 338138"/>
              <a:gd name="connsiteX13" fmla="*/ 190500 w 261937"/>
              <a:gd name="connsiteY13" fmla="*/ 150948 h 338138"/>
              <a:gd name="connsiteX14" fmla="*/ 195791 w 261937"/>
              <a:gd name="connsiteY14" fmla="*/ 169363 h 338138"/>
              <a:gd name="connsiteX15" fmla="*/ 175948 w 261937"/>
              <a:gd name="connsiteY15" fmla="*/ 168048 h 338138"/>
              <a:gd name="connsiteX16" fmla="*/ 142875 w 261937"/>
              <a:gd name="connsiteY16" fmla="*/ 140425 h 338138"/>
              <a:gd name="connsiteX17" fmla="*/ 137583 w 261937"/>
              <a:gd name="connsiteY17" fmla="*/ 135164 h 338138"/>
              <a:gd name="connsiteX18" fmla="*/ 134937 w 261937"/>
              <a:gd name="connsiteY18" fmla="*/ 128587 h 338138"/>
              <a:gd name="connsiteX19" fmla="*/ 138906 w 261937"/>
              <a:gd name="connsiteY19" fmla="*/ 119380 h 338138"/>
              <a:gd name="connsiteX20" fmla="*/ 142875 w 261937"/>
              <a:gd name="connsiteY20" fmla="*/ 115434 h 338138"/>
              <a:gd name="connsiteX21" fmla="*/ 175948 w 261937"/>
              <a:gd name="connsiteY21" fmla="*/ 89127 h 338138"/>
              <a:gd name="connsiteX22" fmla="*/ 186862 w 261937"/>
              <a:gd name="connsiteY22" fmla="*/ 84523 h 338138"/>
              <a:gd name="connsiteX23" fmla="*/ 22490 w 261937"/>
              <a:gd name="connsiteY23" fmla="*/ 0 h 338138"/>
              <a:gd name="connsiteX24" fmla="*/ 175948 w 261937"/>
              <a:gd name="connsiteY24" fmla="*/ 0 h 338138"/>
              <a:gd name="connsiteX25" fmla="*/ 198438 w 261937"/>
              <a:gd name="connsiteY25" fmla="*/ 22454 h 338138"/>
              <a:gd name="connsiteX26" fmla="*/ 198438 w 261937"/>
              <a:gd name="connsiteY26" fmla="*/ 79251 h 338138"/>
              <a:gd name="connsiteX27" fmla="*/ 187855 w 261937"/>
              <a:gd name="connsiteY27" fmla="*/ 75288 h 338138"/>
              <a:gd name="connsiteX28" fmla="*/ 170657 w 261937"/>
              <a:gd name="connsiteY28" fmla="*/ 81893 h 338138"/>
              <a:gd name="connsiteX29" fmla="*/ 168011 w 261937"/>
              <a:gd name="connsiteY29" fmla="*/ 84534 h 338138"/>
              <a:gd name="connsiteX30" fmla="*/ 168011 w 261937"/>
              <a:gd name="connsiteY30" fmla="*/ 43588 h 338138"/>
              <a:gd name="connsiteX31" fmla="*/ 161396 w 261937"/>
              <a:gd name="connsiteY31" fmla="*/ 38304 h 338138"/>
              <a:gd name="connsiteX32" fmla="*/ 37042 w 261937"/>
              <a:gd name="connsiteY32" fmla="*/ 38304 h 338138"/>
              <a:gd name="connsiteX33" fmla="*/ 30427 w 261937"/>
              <a:gd name="connsiteY33" fmla="*/ 43588 h 338138"/>
              <a:gd name="connsiteX34" fmla="*/ 30427 w 261937"/>
              <a:gd name="connsiteY34" fmla="*/ 269453 h 338138"/>
              <a:gd name="connsiteX35" fmla="*/ 37042 w 261937"/>
              <a:gd name="connsiteY35" fmla="*/ 274737 h 338138"/>
              <a:gd name="connsiteX36" fmla="*/ 161396 w 261937"/>
              <a:gd name="connsiteY36" fmla="*/ 274737 h 338138"/>
              <a:gd name="connsiteX37" fmla="*/ 168011 w 261937"/>
              <a:gd name="connsiteY37" fmla="*/ 269453 h 338138"/>
              <a:gd name="connsiteX38" fmla="*/ 168011 w 261937"/>
              <a:gd name="connsiteY38" fmla="*/ 171710 h 338138"/>
              <a:gd name="connsiteX39" fmla="*/ 170657 w 261937"/>
              <a:gd name="connsiteY39" fmla="*/ 174352 h 338138"/>
              <a:gd name="connsiteX40" fmla="*/ 187855 w 261937"/>
              <a:gd name="connsiteY40" fmla="*/ 180956 h 338138"/>
              <a:gd name="connsiteX41" fmla="*/ 198438 w 261937"/>
              <a:gd name="connsiteY41" fmla="*/ 176994 h 338138"/>
              <a:gd name="connsiteX42" fmla="*/ 198438 w 261937"/>
              <a:gd name="connsiteY42" fmla="*/ 315684 h 338138"/>
              <a:gd name="connsiteX43" fmla="*/ 175948 w 261937"/>
              <a:gd name="connsiteY43" fmla="*/ 338138 h 338138"/>
              <a:gd name="connsiteX44" fmla="*/ 22490 w 261937"/>
              <a:gd name="connsiteY44" fmla="*/ 338138 h 338138"/>
              <a:gd name="connsiteX45" fmla="*/ 0 w 261937"/>
              <a:gd name="connsiteY45" fmla="*/ 315684 h 338138"/>
              <a:gd name="connsiteX46" fmla="*/ 0 w 261937"/>
              <a:gd name="connsiteY46" fmla="*/ 22454 h 338138"/>
              <a:gd name="connsiteX47" fmla="*/ 22490 w 261937"/>
              <a:gd name="connsiteY47"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937" h="338138">
                <a:moveTo>
                  <a:pt x="99219" y="295275"/>
                </a:moveTo>
                <a:cubicBezTo>
                  <a:pt x="91766" y="295275"/>
                  <a:pt x="85725" y="301316"/>
                  <a:pt x="85725" y="308769"/>
                </a:cubicBezTo>
                <a:cubicBezTo>
                  <a:pt x="85725" y="316222"/>
                  <a:pt x="91766" y="322263"/>
                  <a:pt x="99219" y="322263"/>
                </a:cubicBezTo>
                <a:cubicBezTo>
                  <a:pt x="106672" y="322263"/>
                  <a:pt x="112713" y="316222"/>
                  <a:pt x="112713" y="308769"/>
                </a:cubicBezTo>
                <a:cubicBezTo>
                  <a:pt x="112713" y="301316"/>
                  <a:pt x="106672" y="295275"/>
                  <a:pt x="99219" y="295275"/>
                </a:cubicBezTo>
                <a:close/>
                <a:moveTo>
                  <a:pt x="186862" y="84523"/>
                </a:moveTo>
                <a:cubicBezTo>
                  <a:pt x="190500" y="84194"/>
                  <a:pt x="193807" y="85181"/>
                  <a:pt x="195791" y="87811"/>
                </a:cubicBezTo>
                <a:cubicBezTo>
                  <a:pt x="199760" y="93073"/>
                  <a:pt x="197114" y="100965"/>
                  <a:pt x="190500" y="106226"/>
                </a:cubicBezTo>
                <a:cubicBezTo>
                  <a:pt x="190500" y="106226"/>
                  <a:pt x="190500" y="106226"/>
                  <a:pt x="178593" y="116749"/>
                </a:cubicBezTo>
                <a:cubicBezTo>
                  <a:pt x="178593" y="116749"/>
                  <a:pt x="178593" y="116749"/>
                  <a:pt x="251354" y="116749"/>
                </a:cubicBezTo>
                <a:cubicBezTo>
                  <a:pt x="257968" y="116749"/>
                  <a:pt x="261937" y="122010"/>
                  <a:pt x="261937" y="128587"/>
                </a:cubicBezTo>
                <a:cubicBezTo>
                  <a:pt x="261937" y="133849"/>
                  <a:pt x="257968" y="139110"/>
                  <a:pt x="251354" y="139110"/>
                </a:cubicBezTo>
                <a:cubicBezTo>
                  <a:pt x="251354" y="139110"/>
                  <a:pt x="251354" y="139110"/>
                  <a:pt x="177270" y="139110"/>
                </a:cubicBezTo>
                <a:cubicBezTo>
                  <a:pt x="177270" y="139110"/>
                  <a:pt x="177270" y="139110"/>
                  <a:pt x="190500" y="150948"/>
                </a:cubicBezTo>
                <a:cubicBezTo>
                  <a:pt x="197114" y="156210"/>
                  <a:pt x="199760" y="164102"/>
                  <a:pt x="195791" y="169363"/>
                </a:cubicBezTo>
                <a:cubicBezTo>
                  <a:pt x="191823" y="174625"/>
                  <a:pt x="182562" y="173309"/>
                  <a:pt x="175948" y="168048"/>
                </a:cubicBezTo>
                <a:cubicBezTo>
                  <a:pt x="175948" y="168048"/>
                  <a:pt x="175948" y="168048"/>
                  <a:pt x="142875" y="140425"/>
                </a:cubicBezTo>
                <a:cubicBezTo>
                  <a:pt x="140229" y="139110"/>
                  <a:pt x="138906" y="137795"/>
                  <a:pt x="137583" y="135164"/>
                </a:cubicBezTo>
                <a:cubicBezTo>
                  <a:pt x="136260" y="133849"/>
                  <a:pt x="134937" y="131218"/>
                  <a:pt x="134937" y="128587"/>
                </a:cubicBezTo>
                <a:cubicBezTo>
                  <a:pt x="134937" y="124641"/>
                  <a:pt x="136260" y="120695"/>
                  <a:pt x="138906" y="119380"/>
                </a:cubicBezTo>
                <a:cubicBezTo>
                  <a:pt x="140229" y="118064"/>
                  <a:pt x="141552" y="116749"/>
                  <a:pt x="142875" y="115434"/>
                </a:cubicBezTo>
                <a:cubicBezTo>
                  <a:pt x="142875" y="115434"/>
                  <a:pt x="142875" y="115434"/>
                  <a:pt x="175948" y="89127"/>
                </a:cubicBezTo>
                <a:cubicBezTo>
                  <a:pt x="179255" y="86496"/>
                  <a:pt x="183224" y="84852"/>
                  <a:pt x="186862" y="84523"/>
                </a:cubicBezTo>
                <a:close/>
                <a:moveTo>
                  <a:pt x="22490" y="0"/>
                </a:moveTo>
                <a:cubicBezTo>
                  <a:pt x="22490" y="0"/>
                  <a:pt x="22490" y="0"/>
                  <a:pt x="175948" y="0"/>
                </a:cubicBezTo>
                <a:cubicBezTo>
                  <a:pt x="187855" y="0"/>
                  <a:pt x="198438" y="10567"/>
                  <a:pt x="198438" y="22454"/>
                </a:cubicBezTo>
                <a:cubicBezTo>
                  <a:pt x="198438" y="22454"/>
                  <a:pt x="198438" y="22454"/>
                  <a:pt x="198438" y="79251"/>
                </a:cubicBezTo>
                <a:cubicBezTo>
                  <a:pt x="195792" y="76609"/>
                  <a:pt x="191824" y="75288"/>
                  <a:pt x="187855" y="75288"/>
                </a:cubicBezTo>
                <a:cubicBezTo>
                  <a:pt x="181240" y="75288"/>
                  <a:pt x="175948" y="77930"/>
                  <a:pt x="170657" y="81893"/>
                </a:cubicBezTo>
                <a:lnTo>
                  <a:pt x="168011" y="84534"/>
                </a:lnTo>
                <a:cubicBezTo>
                  <a:pt x="168011" y="84534"/>
                  <a:pt x="168011" y="84534"/>
                  <a:pt x="168011" y="43588"/>
                </a:cubicBezTo>
                <a:cubicBezTo>
                  <a:pt x="168011" y="40946"/>
                  <a:pt x="165365" y="38304"/>
                  <a:pt x="161396" y="38304"/>
                </a:cubicBezTo>
                <a:cubicBezTo>
                  <a:pt x="161396" y="38304"/>
                  <a:pt x="161396" y="38304"/>
                  <a:pt x="37042" y="38304"/>
                </a:cubicBezTo>
                <a:cubicBezTo>
                  <a:pt x="33073" y="38304"/>
                  <a:pt x="30427" y="40946"/>
                  <a:pt x="30427" y="43588"/>
                </a:cubicBezTo>
                <a:cubicBezTo>
                  <a:pt x="30427" y="43588"/>
                  <a:pt x="30427" y="43588"/>
                  <a:pt x="30427" y="269453"/>
                </a:cubicBezTo>
                <a:cubicBezTo>
                  <a:pt x="30427" y="272095"/>
                  <a:pt x="33073" y="274737"/>
                  <a:pt x="37042" y="274737"/>
                </a:cubicBezTo>
                <a:cubicBezTo>
                  <a:pt x="37042" y="274737"/>
                  <a:pt x="37042" y="274737"/>
                  <a:pt x="161396" y="274737"/>
                </a:cubicBezTo>
                <a:cubicBezTo>
                  <a:pt x="165365" y="274737"/>
                  <a:pt x="168011" y="272095"/>
                  <a:pt x="168011" y="269453"/>
                </a:cubicBezTo>
                <a:cubicBezTo>
                  <a:pt x="168011" y="269453"/>
                  <a:pt x="168011" y="269453"/>
                  <a:pt x="168011" y="171710"/>
                </a:cubicBezTo>
                <a:cubicBezTo>
                  <a:pt x="168011" y="171710"/>
                  <a:pt x="168011" y="171710"/>
                  <a:pt x="170657" y="174352"/>
                </a:cubicBezTo>
                <a:cubicBezTo>
                  <a:pt x="175948" y="178315"/>
                  <a:pt x="181240" y="180956"/>
                  <a:pt x="187855" y="180956"/>
                </a:cubicBezTo>
                <a:cubicBezTo>
                  <a:pt x="191824" y="180956"/>
                  <a:pt x="195792" y="179636"/>
                  <a:pt x="198438" y="176994"/>
                </a:cubicBezTo>
                <a:cubicBezTo>
                  <a:pt x="198438" y="176994"/>
                  <a:pt x="198438" y="176994"/>
                  <a:pt x="198438" y="315684"/>
                </a:cubicBezTo>
                <a:cubicBezTo>
                  <a:pt x="198438" y="327571"/>
                  <a:pt x="187855" y="338138"/>
                  <a:pt x="175948" y="338138"/>
                </a:cubicBezTo>
                <a:cubicBezTo>
                  <a:pt x="175948" y="338138"/>
                  <a:pt x="175948" y="338138"/>
                  <a:pt x="22490" y="338138"/>
                </a:cubicBezTo>
                <a:cubicBezTo>
                  <a:pt x="9260" y="338138"/>
                  <a:pt x="0" y="327571"/>
                  <a:pt x="0" y="315684"/>
                </a:cubicBezTo>
                <a:cubicBezTo>
                  <a:pt x="0" y="315684"/>
                  <a:pt x="0" y="315684"/>
                  <a:pt x="0" y="22454"/>
                </a:cubicBezTo>
                <a:cubicBezTo>
                  <a:pt x="0" y="10567"/>
                  <a:pt x="9260" y="0"/>
                  <a:pt x="22490" y="0"/>
                </a:cubicBezTo>
                <a:close/>
              </a:path>
            </a:pathLst>
          </a:custGeom>
          <a:solidFill>
            <a:schemeClr val="accent1"/>
          </a:solidFill>
          <a:ln>
            <a:noFill/>
          </a:ln>
        </p:spPr>
        <p:txBody>
          <a:bodyPr anchor="ctr"/>
          <a:lstStyle/>
          <a:p>
            <a:pPr algn="ctr"/>
          </a:p>
        </p:txBody>
      </p:sp>
      <p:sp>
        <p:nvSpPr>
          <p:cNvPr id="30" name="iS1ide-Freeform: Shape 98"/>
          <p:cNvSpPr>
            <a:spLocks noChangeAspect="1"/>
          </p:cNvSpPr>
          <p:nvPr/>
        </p:nvSpPr>
        <p:spPr bwMode="auto">
          <a:xfrm>
            <a:off x="8475285" y="2302630"/>
            <a:ext cx="235136" cy="303540"/>
          </a:xfrm>
          <a:custGeom>
            <a:avLst/>
            <a:gdLst>
              <a:gd name="connsiteX0" fmla="*/ 99219 w 261937"/>
              <a:gd name="connsiteY0" fmla="*/ 295275 h 338138"/>
              <a:gd name="connsiteX1" fmla="*/ 85725 w 261937"/>
              <a:gd name="connsiteY1" fmla="*/ 308769 h 338138"/>
              <a:gd name="connsiteX2" fmla="*/ 99219 w 261937"/>
              <a:gd name="connsiteY2" fmla="*/ 322263 h 338138"/>
              <a:gd name="connsiteX3" fmla="*/ 112713 w 261937"/>
              <a:gd name="connsiteY3" fmla="*/ 308769 h 338138"/>
              <a:gd name="connsiteX4" fmla="*/ 99219 w 261937"/>
              <a:gd name="connsiteY4" fmla="*/ 295275 h 338138"/>
              <a:gd name="connsiteX5" fmla="*/ 186862 w 261937"/>
              <a:gd name="connsiteY5" fmla="*/ 84523 h 338138"/>
              <a:gd name="connsiteX6" fmla="*/ 195791 w 261937"/>
              <a:gd name="connsiteY6" fmla="*/ 87811 h 338138"/>
              <a:gd name="connsiteX7" fmla="*/ 190500 w 261937"/>
              <a:gd name="connsiteY7" fmla="*/ 106226 h 338138"/>
              <a:gd name="connsiteX8" fmla="*/ 178593 w 261937"/>
              <a:gd name="connsiteY8" fmla="*/ 116749 h 338138"/>
              <a:gd name="connsiteX9" fmla="*/ 251354 w 261937"/>
              <a:gd name="connsiteY9" fmla="*/ 116749 h 338138"/>
              <a:gd name="connsiteX10" fmla="*/ 261937 w 261937"/>
              <a:gd name="connsiteY10" fmla="*/ 128587 h 338138"/>
              <a:gd name="connsiteX11" fmla="*/ 251354 w 261937"/>
              <a:gd name="connsiteY11" fmla="*/ 139110 h 338138"/>
              <a:gd name="connsiteX12" fmla="*/ 177270 w 261937"/>
              <a:gd name="connsiteY12" fmla="*/ 139110 h 338138"/>
              <a:gd name="connsiteX13" fmla="*/ 190500 w 261937"/>
              <a:gd name="connsiteY13" fmla="*/ 150948 h 338138"/>
              <a:gd name="connsiteX14" fmla="*/ 195791 w 261937"/>
              <a:gd name="connsiteY14" fmla="*/ 169363 h 338138"/>
              <a:gd name="connsiteX15" fmla="*/ 175948 w 261937"/>
              <a:gd name="connsiteY15" fmla="*/ 168048 h 338138"/>
              <a:gd name="connsiteX16" fmla="*/ 142875 w 261937"/>
              <a:gd name="connsiteY16" fmla="*/ 140425 h 338138"/>
              <a:gd name="connsiteX17" fmla="*/ 137583 w 261937"/>
              <a:gd name="connsiteY17" fmla="*/ 135164 h 338138"/>
              <a:gd name="connsiteX18" fmla="*/ 134937 w 261937"/>
              <a:gd name="connsiteY18" fmla="*/ 128587 h 338138"/>
              <a:gd name="connsiteX19" fmla="*/ 138906 w 261937"/>
              <a:gd name="connsiteY19" fmla="*/ 119380 h 338138"/>
              <a:gd name="connsiteX20" fmla="*/ 142875 w 261937"/>
              <a:gd name="connsiteY20" fmla="*/ 115434 h 338138"/>
              <a:gd name="connsiteX21" fmla="*/ 175948 w 261937"/>
              <a:gd name="connsiteY21" fmla="*/ 89127 h 338138"/>
              <a:gd name="connsiteX22" fmla="*/ 186862 w 261937"/>
              <a:gd name="connsiteY22" fmla="*/ 84523 h 338138"/>
              <a:gd name="connsiteX23" fmla="*/ 22490 w 261937"/>
              <a:gd name="connsiteY23" fmla="*/ 0 h 338138"/>
              <a:gd name="connsiteX24" fmla="*/ 175948 w 261937"/>
              <a:gd name="connsiteY24" fmla="*/ 0 h 338138"/>
              <a:gd name="connsiteX25" fmla="*/ 198438 w 261937"/>
              <a:gd name="connsiteY25" fmla="*/ 22454 h 338138"/>
              <a:gd name="connsiteX26" fmla="*/ 198438 w 261937"/>
              <a:gd name="connsiteY26" fmla="*/ 79251 h 338138"/>
              <a:gd name="connsiteX27" fmla="*/ 187855 w 261937"/>
              <a:gd name="connsiteY27" fmla="*/ 75288 h 338138"/>
              <a:gd name="connsiteX28" fmla="*/ 170657 w 261937"/>
              <a:gd name="connsiteY28" fmla="*/ 81893 h 338138"/>
              <a:gd name="connsiteX29" fmla="*/ 168011 w 261937"/>
              <a:gd name="connsiteY29" fmla="*/ 84534 h 338138"/>
              <a:gd name="connsiteX30" fmla="*/ 168011 w 261937"/>
              <a:gd name="connsiteY30" fmla="*/ 43588 h 338138"/>
              <a:gd name="connsiteX31" fmla="*/ 161396 w 261937"/>
              <a:gd name="connsiteY31" fmla="*/ 38304 h 338138"/>
              <a:gd name="connsiteX32" fmla="*/ 37042 w 261937"/>
              <a:gd name="connsiteY32" fmla="*/ 38304 h 338138"/>
              <a:gd name="connsiteX33" fmla="*/ 30427 w 261937"/>
              <a:gd name="connsiteY33" fmla="*/ 43588 h 338138"/>
              <a:gd name="connsiteX34" fmla="*/ 30427 w 261937"/>
              <a:gd name="connsiteY34" fmla="*/ 269453 h 338138"/>
              <a:gd name="connsiteX35" fmla="*/ 37042 w 261937"/>
              <a:gd name="connsiteY35" fmla="*/ 274737 h 338138"/>
              <a:gd name="connsiteX36" fmla="*/ 161396 w 261937"/>
              <a:gd name="connsiteY36" fmla="*/ 274737 h 338138"/>
              <a:gd name="connsiteX37" fmla="*/ 168011 w 261937"/>
              <a:gd name="connsiteY37" fmla="*/ 269453 h 338138"/>
              <a:gd name="connsiteX38" fmla="*/ 168011 w 261937"/>
              <a:gd name="connsiteY38" fmla="*/ 171710 h 338138"/>
              <a:gd name="connsiteX39" fmla="*/ 170657 w 261937"/>
              <a:gd name="connsiteY39" fmla="*/ 174352 h 338138"/>
              <a:gd name="connsiteX40" fmla="*/ 187855 w 261937"/>
              <a:gd name="connsiteY40" fmla="*/ 180956 h 338138"/>
              <a:gd name="connsiteX41" fmla="*/ 198438 w 261937"/>
              <a:gd name="connsiteY41" fmla="*/ 176994 h 338138"/>
              <a:gd name="connsiteX42" fmla="*/ 198438 w 261937"/>
              <a:gd name="connsiteY42" fmla="*/ 315684 h 338138"/>
              <a:gd name="connsiteX43" fmla="*/ 175948 w 261937"/>
              <a:gd name="connsiteY43" fmla="*/ 338138 h 338138"/>
              <a:gd name="connsiteX44" fmla="*/ 22490 w 261937"/>
              <a:gd name="connsiteY44" fmla="*/ 338138 h 338138"/>
              <a:gd name="connsiteX45" fmla="*/ 0 w 261937"/>
              <a:gd name="connsiteY45" fmla="*/ 315684 h 338138"/>
              <a:gd name="connsiteX46" fmla="*/ 0 w 261937"/>
              <a:gd name="connsiteY46" fmla="*/ 22454 h 338138"/>
              <a:gd name="connsiteX47" fmla="*/ 22490 w 261937"/>
              <a:gd name="connsiteY47"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937" h="338138">
                <a:moveTo>
                  <a:pt x="99219" y="295275"/>
                </a:moveTo>
                <a:cubicBezTo>
                  <a:pt x="91766" y="295275"/>
                  <a:pt x="85725" y="301316"/>
                  <a:pt x="85725" y="308769"/>
                </a:cubicBezTo>
                <a:cubicBezTo>
                  <a:pt x="85725" y="316222"/>
                  <a:pt x="91766" y="322263"/>
                  <a:pt x="99219" y="322263"/>
                </a:cubicBezTo>
                <a:cubicBezTo>
                  <a:pt x="106672" y="322263"/>
                  <a:pt x="112713" y="316222"/>
                  <a:pt x="112713" y="308769"/>
                </a:cubicBezTo>
                <a:cubicBezTo>
                  <a:pt x="112713" y="301316"/>
                  <a:pt x="106672" y="295275"/>
                  <a:pt x="99219" y="295275"/>
                </a:cubicBezTo>
                <a:close/>
                <a:moveTo>
                  <a:pt x="186862" y="84523"/>
                </a:moveTo>
                <a:cubicBezTo>
                  <a:pt x="190500" y="84194"/>
                  <a:pt x="193807" y="85181"/>
                  <a:pt x="195791" y="87811"/>
                </a:cubicBezTo>
                <a:cubicBezTo>
                  <a:pt x="199760" y="93073"/>
                  <a:pt x="197114" y="100965"/>
                  <a:pt x="190500" y="106226"/>
                </a:cubicBezTo>
                <a:cubicBezTo>
                  <a:pt x="190500" y="106226"/>
                  <a:pt x="190500" y="106226"/>
                  <a:pt x="178593" y="116749"/>
                </a:cubicBezTo>
                <a:cubicBezTo>
                  <a:pt x="178593" y="116749"/>
                  <a:pt x="178593" y="116749"/>
                  <a:pt x="251354" y="116749"/>
                </a:cubicBezTo>
                <a:cubicBezTo>
                  <a:pt x="257968" y="116749"/>
                  <a:pt x="261937" y="122010"/>
                  <a:pt x="261937" y="128587"/>
                </a:cubicBezTo>
                <a:cubicBezTo>
                  <a:pt x="261937" y="133849"/>
                  <a:pt x="257968" y="139110"/>
                  <a:pt x="251354" y="139110"/>
                </a:cubicBezTo>
                <a:cubicBezTo>
                  <a:pt x="251354" y="139110"/>
                  <a:pt x="251354" y="139110"/>
                  <a:pt x="177270" y="139110"/>
                </a:cubicBezTo>
                <a:cubicBezTo>
                  <a:pt x="177270" y="139110"/>
                  <a:pt x="177270" y="139110"/>
                  <a:pt x="190500" y="150948"/>
                </a:cubicBezTo>
                <a:cubicBezTo>
                  <a:pt x="197114" y="156210"/>
                  <a:pt x="199760" y="164102"/>
                  <a:pt x="195791" y="169363"/>
                </a:cubicBezTo>
                <a:cubicBezTo>
                  <a:pt x="191823" y="174625"/>
                  <a:pt x="182562" y="173309"/>
                  <a:pt x="175948" y="168048"/>
                </a:cubicBezTo>
                <a:cubicBezTo>
                  <a:pt x="175948" y="168048"/>
                  <a:pt x="175948" y="168048"/>
                  <a:pt x="142875" y="140425"/>
                </a:cubicBezTo>
                <a:cubicBezTo>
                  <a:pt x="140229" y="139110"/>
                  <a:pt x="138906" y="137795"/>
                  <a:pt x="137583" y="135164"/>
                </a:cubicBezTo>
                <a:cubicBezTo>
                  <a:pt x="136260" y="133849"/>
                  <a:pt x="134937" y="131218"/>
                  <a:pt x="134937" y="128587"/>
                </a:cubicBezTo>
                <a:cubicBezTo>
                  <a:pt x="134937" y="124641"/>
                  <a:pt x="136260" y="120695"/>
                  <a:pt x="138906" y="119380"/>
                </a:cubicBezTo>
                <a:cubicBezTo>
                  <a:pt x="140229" y="118064"/>
                  <a:pt x="141552" y="116749"/>
                  <a:pt x="142875" y="115434"/>
                </a:cubicBezTo>
                <a:cubicBezTo>
                  <a:pt x="142875" y="115434"/>
                  <a:pt x="142875" y="115434"/>
                  <a:pt x="175948" y="89127"/>
                </a:cubicBezTo>
                <a:cubicBezTo>
                  <a:pt x="179255" y="86496"/>
                  <a:pt x="183224" y="84852"/>
                  <a:pt x="186862" y="84523"/>
                </a:cubicBezTo>
                <a:close/>
                <a:moveTo>
                  <a:pt x="22490" y="0"/>
                </a:moveTo>
                <a:cubicBezTo>
                  <a:pt x="22490" y="0"/>
                  <a:pt x="22490" y="0"/>
                  <a:pt x="175948" y="0"/>
                </a:cubicBezTo>
                <a:cubicBezTo>
                  <a:pt x="187855" y="0"/>
                  <a:pt x="198438" y="10567"/>
                  <a:pt x="198438" y="22454"/>
                </a:cubicBezTo>
                <a:cubicBezTo>
                  <a:pt x="198438" y="22454"/>
                  <a:pt x="198438" y="22454"/>
                  <a:pt x="198438" y="79251"/>
                </a:cubicBezTo>
                <a:cubicBezTo>
                  <a:pt x="195792" y="76609"/>
                  <a:pt x="191824" y="75288"/>
                  <a:pt x="187855" y="75288"/>
                </a:cubicBezTo>
                <a:cubicBezTo>
                  <a:pt x="181240" y="75288"/>
                  <a:pt x="175948" y="77930"/>
                  <a:pt x="170657" y="81893"/>
                </a:cubicBezTo>
                <a:lnTo>
                  <a:pt x="168011" y="84534"/>
                </a:lnTo>
                <a:cubicBezTo>
                  <a:pt x="168011" y="84534"/>
                  <a:pt x="168011" y="84534"/>
                  <a:pt x="168011" y="43588"/>
                </a:cubicBezTo>
                <a:cubicBezTo>
                  <a:pt x="168011" y="40946"/>
                  <a:pt x="165365" y="38304"/>
                  <a:pt x="161396" y="38304"/>
                </a:cubicBezTo>
                <a:cubicBezTo>
                  <a:pt x="161396" y="38304"/>
                  <a:pt x="161396" y="38304"/>
                  <a:pt x="37042" y="38304"/>
                </a:cubicBezTo>
                <a:cubicBezTo>
                  <a:pt x="33073" y="38304"/>
                  <a:pt x="30427" y="40946"/>
                  <a:pt x="30427" y="43588"/>
                </a:cubicBezTo>
                <a:cubicBezTo>
                  <a:pt x="30427" y="43588"/>
                  <a:pt x="30427" y="43588"/>
                  <a:pt x="30427" y="269453"/>
                </a:cubicBezTo>
                <a:cubicBezTo>
                  <a:pt x="30427" y="272095"/>
                  <a:pt x="33073" y="274737"/>
                  <a:pt x="37042" y="274737"/>
                </a:cubicBezTo>
                <a:cubicBezTo>
                  <a:pt x="37042" y="274737"/>
                  <a:pt x="37042" y="274737"/>
                  <a:pt x="161396" y="274737"/>
                </a:cubicBezTo>
                <a:cubicBezTo>
                  <a:pt x="165365" y="274737"/>
                  <a:pt x="168011" y="272095"/>
                  <a:pt x="168011" y="269453"/>
                </a:cubicBezTo>
                <a:cubicBezTo>
                  <a:pt x="168011" y="269453"/>
                  <a:pt x="168011" y="269453"/>
                  <a:pt x="168011" y="171710"/>
                </a:cubicBezTo>
                <a:cubicBezTo>
                  <a:pt x="168011" y="171710"/>
                  <a:pt x="168011" y="171710"/>
                  <a:pt x="170657" y="174352"/>
                </a:cubicBezTo>
                <a:cubicBezTo>
                  <a:pt x="175948" y="178315"/>
                  <a:pt x="181240" y="180956"/>
                  <a:pt x="187855" y="180956"/>
                </a:cubicBezTo>
                <a:cubicBezTo>
                  <a:pt x="191824" y="180956"/>
                  <a:pt x="195792" y="179636"/>
                  <a:pt x="198438" y="176994"/>
                </a:cubicBezTo>
                <a:cubicBezTo>
                  <a:pt x="198438" y="176994"/>
                  <a:pt x="198438" y="176994"/>
                  <a:pt x="198438" y="315684"/>
                </a:cubicBezTo>
                <a:cubicBezTo>
                  <a:pt x="198438" y="327571"/>
                  <a:pt x="187855" y="338138"/>
                  <a:pt x="175948" y="338138"/>
                </a:cubicBezTo>
                <a:cubicBezTo>
                  <a:pt x="175948" y="338138"/>
                  <a:pt x="175948" y="338138"/>
                  <a:pt x="22490" y="338138"/>
                </a:cubicBezTo>
                <a:cubicBezTo>
                  <a:pt x="9260" y="338138"/>
                  <a:pt x="0" y="327571"/>
                  <a:pt x="0" y="315684"/>
                </a:cubicBezTo>
                <a:cubicBezTo>
                  <a:pt x="0" y="315684"/>
                  <a:pt x="0" y="315684"/>
                  <a:pt x="0" y="22454"/>
                </a:cubicBezTo>
                <a:cubicBezTo>
                  <a:pt x="0" y="10567"/>
                  <a:pt x="9260" y="0"/>
                  <a:pt x="22490" y="0"/>
                </a:cubicBezTo>
                <a:close/>
              </a:path>
            </a:pathLst>
          </a:custGeom>
          <a:solidFill>
            <a:schemeClr val="accent2"/>
          </a:solidFill>
          <a:ln>
            <a:noFill/>
          </a:ln>
        </p:spPr>
        <p:txBody>
          <a:bodyPr anchor="ctr"/>
          <a:lstStyle/>
          <a:p>
            <a:pPr algn="ctr"/>
          </a:p>
        </p:txBody>
      </p:sp>
      <p:sp>
        <p:nvSpPr>
          <p:cNvPr id="31" name="iS1ide-Freeform: Shape 99"/>
          <p:cNvSpPr>
            <a:spLocks noChangeAspect="1"/>
          </p:cNvSpPr>
          <p:nvPr/>
        </p:nvSpPr>
        <p:spPr bwMode="auto">
          <a:xfrm>
            <a:off x="3132770" y="5195543"/>
            <a:ext cx="235136" cy="303540"/>
          </a:xfrm>
          <a:custGeom>
            <a:avLst/>
            <a:gdLst>
              <a:gd name="connsiteX0" fmla="*/ 99219 w 261937"/>
              <a:gd name="connsiteY0" fmla="*/ 295275 h 338138"/>
              <a:gd name="connsiteX1" fmla="*/ 85725 w 261937"/>
              <a:gd name="connsiteY1" fmla="*/ 308769 h 338138"/>
              <a:gd name="connsiteX2" fmla="*/ 99219 w 261937"/>
              <a:gd name="connsiteY2" fmla="*/ 322263 h 338138"/>
              <a:gd name="connsiteX3" fmla="*/ 112713 w 261937"/>
              <a:gd name="connsiteY3" fmla="*/ 308769 h 338138"/>
              <a:gd name="connsiteX4" fmla="*/ 99219 w 261937"/>
              <a:gd name="connsiteY4" fmla="*/ 295275 h 338138"/>
              <a:gd name="connsiteX5" fmla="*/ 186862 w 261937"/>
              <a:gd name="connsiteY5" fmla="*/ 84523 h 338138"/>
              <a:gd name="connsiteX6" fmla="*/ 195791 w 261937"/>
              <a:gd name="connsiteY6" fmla="*/ 87811 h 338138"/>
              <a:gd name="connsiteX7" fmla="*/ 190500 w 261937"/>
              <a:gd name="connsiteY7" fmla="*/ 106226 h 338138"/>
              <a:gd name="connsiteX8" fmla="*/ 178593 w 261937"/>
              <a:gd name="connsiteY8" fmla="*/ 116749 h 338138"/>
              <a:gd name="connsiteX9" fmla="*/ 251354 w 261937"/>
              <a:gd name="connsiteY9" fmla="*/ 116749 h 338138"/>
              <a:gd name="connsiteX10" fmla="*/ 261937 w 261937"/>
              <a:gd name="connsiteY10" fmla="*/ 128587 h 338138"/>
              <a:gd name="connsiteX11" fmla="*/ 251354 w 261937"/>
              <a:gd name="connsiteY11" fmla="*/ 139110 h 338138"/>
              <a:gd name="connsiteX12" fmla="*/ 177270 w 261937"/>
              <a:gd name="connsiteY12" fmla="*/ 139110 h 338138"/>
              <a:gd name="connsiteX13" fmla="*/ 190500 w 261937"/>
              <a:gd name="connsiteY13" fmla="*/ 150948 h 338138"/>
              <a:gd name="connsiteX14" fmla="*/ 195791 w 261937"/>
              <a:gd name="connsiteY14" fmla="*/ 169363 h 338138"/>
              <a:gd name="connsiteX15" fmla="*/ 175948 w 261937"/>
              <a:gd name="connsiteY15" fmla="*/ 168048 h 338138"/>
              <a:gd name="connsiteX16" fmla="*/ 142875 w 261937"/>
              <a:gd name="connsiteY16" fmla="*/ 140425 h 338138"/>
              <a:gd name="connsiteX17" fmla="*/ 137583 w 261937"/>
              <a:gd name="connsiteY17" fmla="*/ 135164 h 338138"/>
              <a:gd name="connsiteX18" fmla="*/ 134937 w 261937"/>
              <a:gd name="connsiteY18" fmla="*/ 128587 h 338138"/>
              <a:gd name="connsiteX19" fmla="*/ 138906 w 261937"/>
              <a:gd name="connsiteY19" fmla="*/ 119380 h 338138"/>
              <a:gd name="connsiteX20" fmla="*/ 142875 w 261937"/>
              <a:gd name="connsiteY20" fmla="*/ 115434 h 338138"/>
              <a:gd name="connsiteX21" fmla="*/ 175948 w 261937"/>
              <a:gd name="connsiteY21" fmla="*/ 89127 h 338138"/>
              <a:gd name="connsiteX22" fmla="*/ 186862 w 261937"/>
              <a:gd name="connsiteY22" fmla="*/ 84523 h 338138"/>
              <a:gd name="connsiteX23" fmla="*/ 22490 w 261937"/>
              <a:gd name="connsiteY23" fmla="*/ 0 h 338138"/>
              <a:gd name="connsiteX24" fmla="*/ 175948 w 261937"/>
              <a:gd name="connsiteY24" fmla="*/ 0 h 338138"/>
              <a:gd name="connsiteX25" fmla="*/ 198438 w 261937"/>
              <a:gd name="connsiteY25" fmla="*/ 22454 h 338138"/>
              <a:gd name="connsiteX26" fmla="*/ 198438 w 261937"/>
              <a:gd name="connsiteY26" fmla="*/ 79251 h 338138"/>
              <a:gd name="connsiteX27" fmla="*/ 187855 w 261937"/>
              <a:gd name="connsiteY27" fmla="*/ 75288 h 338138"/>
              <a:gd name="connsiteX28" fmla="*/ 170657 w 261937"/>
              <a:gd name="connsiteY28" fmla="*/ 81893 h 338138"/>
              <a:gd name="connsiteX29" fmla="*/ 168011 w 261937"/>
              <a:gd name="connsiteY29" fmla="*/ 84534 h 338138"/>
              <a:gd name="connsiteX30" fmla="*/ 168011 w 261937"/>
              <a:gd name="connsiteY30" fmla="*/ 43588 h 338138"/>
              <a:gd name="connsiteX31" fmla="*/ 161396 w 261937"/>
              <a:gd name="connsiteY31" fmla="*/ 38304 h 338138"/>
              <a:gd name="connsiteX32" fmla="*/ 37042 w 261937"/>
              <a:gd name="connsiteY32" fmla="*/ 38304 h 338138"/>
              <a:gd name="connsiteX33" fmla="*/ 30427 w 261937"/>
              <a:gd name="connsiteY33" fmla="*/ 43588 h 338138"/>
              <a:gd name="connsiteX34" fmla="*/ 30427 w 261937"/>
              <a:gd name="connsiteY34" fmla="*/ 269453 h 338138"/>
              <a:gd name="connsiteX35" fmla="*/ 37042 w 261937"/>
              <a:gd name="connsiteY35" fmla="*/ 274737 h 338138"/>
              <a:gd name="connsiteX36" fmla="*/ 161396 w 261937"/>
              <a:gd name="connsiteY36" fmla="*/ 274737 h 338138"/>
              <a:gd name="connsiteX37" fmla="*/ 168011 w 261937"/>
              <a:gd name="connsiteY37" fmla="*/ 269453 h 338138"/>
              <a:gd name="connsiteX38" fmla="*/ 168011 w 261937"/>
              <a:gd name="connsiteY38" fmla="*/ 171710 h 338138"/>
              <a:gd name="connsiteX39" fmla="*/ 170657 w 261937"/>
              <a:gd name="connsiteY39" fmla="*/ 174352 h 338138"/>
              <a:gd name="connsiteX40" fmla="*/ 187855 w 261937"/>
              <a:gd name="connsiteY40" fmla="*/ 180956 h 338138"/>
              <a:gd name="connsiteX41" fmla="*/ 198438 w 261937"/>
              <a:gd name="connsiteY41" fmla="*/ 176994 h 338138"/>
              <a:gd name="connsiteX42" fmla="*/ 198438 w 261937"/>
              <a:gd name="connsiteY42" fmla="*/ 315684 h 338138"/>
              <a:gd name="connsiteX43" fmla="*/ 175948 w 261937"/>
              <a:gd name="connsiteY43" fmla="*/ 338138 h 338138"/>
              <a:gd name="connsiteX44" fmla="*/ 22490 w 261937"/>
              <a:gd name="connsiteY44" fmla="*/ 338138 h 338138"/>
              <a:gd name="connsiteX45" fmla="*/ 0 w 261937"/>
              <a:gd name="connsiteY45" fmla="*/ 315684 h 338138"/>
              <a:gd name="connsiteX46" fmla="*/ 0 w 261937"/>
              <a:gd name="connsiteY46" fmla="*/ 22454 h 338138"/>
              <a:gd name="connsiteX47" fmla="*/ 22490 w 261937"/>
              <a:gd name="connsiteY47"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937" h="338138">
                <a:moveTo>
                  <a:pt x="99219" y="295275"/>
                </a:moveTo>
                <a:cubicBezTo>
                  <a:pt x="91766" y="295275"/>
                  <a:pt x="85725" y="301316"/>
                  <a:pt x="85725" y="308769"/>
                </a:cubicBezTo>
                <a:cubicBezTo>
                  <a:pt x="85725" y="316222"/>
                  <a:pt x="91766" y="322263"/>
                  <a:pt x="99219" y="322263"/>
                </a:cubicBezTo>
                <a:cubicBezTo>
                  <a:pt x="106672" y="322263"/>
                  <a:pt x="112713" y="316222"/>
                  <a:pt x="112713" y="308769"/>
                </a:cubicBezTo>
                <a:cubicBezTo>
                  <a:pt x="112713" y="301316"/>
                  <a:pt x="106672" y="295275"/>
                  <a:pt x="99219" y="295275"/>
                </a:cubicBezTo>
                <a:close/>
                <a:moveTo>
                  <a:pt x="186862" y="84523"/>
                </a:moveTo>
                <a:cubicBezTo>
                  <a:pt x="190500" y="84194"/>
                  <a:pt x="193807" y="85181"/>
                  <a:pt x="195791" y="87811"/>
                </a:cubicBezTo>
                <a:cubicBezTo>
                  <a:pt x="199760" y="93073"/>
                  <a:pt x="197114" y="100965"/>
                  <a:pt x="190500" y="106226"/>
                </a:cubicBezTo>
                <a:cubicBezTo>
                  <a:pt x="190500" y="106226"/>
                  <a:pt x="190500" y="106226"/>
                  <a:pt x="178593" y="116749"/>
                </a:cubicBezTo>
                <a:cubicBezTo>
                  <a:pt x="178593" y="116749"/>
                  <a:pt x="178593" y="116749"/>
                  <a:pt x="251354" y="116749"/>
                </a:cubicBezTo>
                <a:cubicBezTo>
                  <a:pt x="257968" y="116749"/>
                  <a:pt x="261937" y="122010"/>
                  <a:pt x="261937" y="128587"/>
                </a:cubicBezTo>
                <a:cubicBezTo>
                  <a:pt x="261937" y="133849"/>
                  <a:pt x="257968" y="139110"/>
                  <a:pt x="251354" y="139110"/>
                </a:cubicBezTo>
                <a:cubicBezTo>
                  <a:pt x="251354" y="139110"/>
                  <a:pt x="251354" y="139110"/>
                  <a:pt x="177270" y="139110"/>
                </a:cubicBezTo>
                <a:cubicBezTo>
                  <a:pt x="177270" y="139110"/>
                  <a:pt x="177270" y="139110"/>
                  <a:pt x="190500" y="150948"/>
                </a:cubicBezTo>
                <a:cubicBezTo>
                  <a:pt x="197114" y="156210"/>
                  <a:pt x="199760" y="164102"/>
                  <a:pt x="195791" y="169363"/>
                </a:cubicBezTo>
                <a:cubicBezTo>
                  <a:pt x="191823" y="174625"/>
                  <a:pt x="182562" y="173309"/>
                  <a:pt x="175948" y="168048"/>
                </a:cubicBezTo>
                <a:cubicBezTo>
                  <a:pt x="175948" y="168048"/>
                  <a:pt x="175948" y="168048"/>
                  <a:pt x="142875" y="140425"/>
                </a:cubicBezTo>
                <a:cubicBezTo>
                  <a:pt x="140229" y="139110"/>
                  <a:pt x="138906" y="137795"/>
                  <a:pt x="137583" y="135164"/>
                </a:cubicBezTo>
                <a:cubicBezTo>
                  <a:pt x="136260" y="133849"/>
                  <a:pt x="134937" y="131218"/>
                  <a:pt x="134937" y="128587"/>
                </a:cubicBezTo>
                <a:cubicBezTo>
                  <a:pt x="134937" y="124641"/>
                  <a:pt x="136260" y="120695"/>
                  <a:pt x="138906" y="119380"/>
                </a:cubicBezTo>
                <a:cubicBezTo>
                  <a:pt x="140229" y="118064"/>
                  <a:pt x="141552" y="116749"/>
                  <a:pt x="142875" y="115434"/>
                </a:cubicBezTo>
                <a:cubicBezTo>
                  <a:pt x="142875" y="115434"/>
                  <a:pt x="142875" y="115434"/>
                  <a:pt x="175948" y="89127"/>
                </a:cubicBezTo>
                <a:cubicBezTo>
                  <a:pt x="179255" y="86496"/>
                  <a:pt x="183224" y="84852"/>
                  <a:pt x="186862" y="84523"/>
                </a:cubicBezTo>
                <a:close/>
                <a:moveTo>
                  <a:pt x="22490" y="0"/>
                </a:moveTo>
                <a:cubicBezTo>
                  <a:pt x="22490" y="0"/>
                  <a:pt x="22490" y="0"/>
                  <a:pt x="175948" y="0"/>
                </a:cubicBezTo>
                <a:cubicBezTo>
                  <a:pt x="187855" y="0"/>
                  <a:pt x="198438" y="10567"/>
                  <a:pt x="198438" y="22454"/>
                </a:cubicBezTo>
                <a:cubicBezTo>
                  <a:pt x="198438" y="22454"/>
                  <a:pt x="198438" y="22454"/>
                  <a:pt x="198438" y="79251"/>
                </a:cubicBezTo>
                <a:cubicBezTo>
                  <a:pt x="195792" y="76609"/>
                  <a:pt x="191824" y="75288"/>
                  <a:pt x="187855" y="75288"/>
                </a:cubicBezTo>
                <a:cubicBezTo>
                  <a:pt x="181240" y="75288"/>
                  <a:pt x="175948" y="77930"/>
                  <a:pt x="170657" y="81893"/>
                </a:cubicBezTo>
                <a:lnTo>
                  <a:pt x="168011" y="84534"/>
                </a:lnTo>
                <a:cubicBezTo>
                  <a:pt x="168011" y="84534"/>
                  <a:pt x="168011" y="84534"/>
                  <a:pt x="168011" y="43588"/>
                </a:cubicBezTo>
                <a:cubicBezTo>
                  <a:pt x="168011" y="40946"/>
                  <a:pt x="165365" y="38304"/>
                  <a:pt x="161396" y="38304"/>
                </a:cubicBezTo>
                <a:cubicBezTo>
                  <a:pt x="161396" y="38304"/>
                  <a:pt x="161396" y="38304"/>
                  <a:pt x="37042" y="38304"/>
                </a:cubicBezTo>
                <a:cubicBezTo>
                  <a:pt x="33073" y="38304"/>
                  <a:pt x="30427" y="40946"/>
                  <a:pt x="30427" y="43588"/>
                </a:cubicBezTo>
                <a:cubicBezTo>
                  <a:pt x="30427" y="43588"/>
                  <a:pt x="30427" y="43588"/>
                  <a:pt x="30427" y="269453"/>
                </a:cubicBezTo>
                <a:cubicBezTo>
                  <a:pt x="30427" y="272095"/>
                  <a:pt x="33073" y="274737"/>
                  <a:pt x="37042" y="274737"/>
                </a:cubicBezTo>
                <a:cubicBezTo>
                  <a:pt x="37042" y="274737"/>
                  <a:pt x="37042" y="274737"/>
                  <a:pt x="161396" y="274737"/>
                </a:cubicBezTo>
                <a:cubicBezTo>
                  <a:pt x="165365" y="274737"/>
                  <a:pt x="168011" y="272095"/>
                  <a:pt x="168011" y="269453"/>
                </a:cubicBezTo>
                <a:cubicBezTo>
                  <a:pt x="168011" y="269453"/>
                  <a:pt x="168011" y="269453"/>
                  <a:pt x="168011" y="171710"/>
                </a:cubicBezTo>
                <a:cubicBezTo>
                  <a:pt x="168011" y="171710"/>
                  <a:pt x="168011" y="171710"/>
                  <a:pt x="170657" y="174352"/>
                </a:cubicBezTo>
                <a:cubicBezTo>
                  <a:pt x="175948" y="178315"/>
                  <a:pt x="181240" y="180956"/>
                  <a:pt x="187855" y="180956"/>
                </a:cubicBezTo>
                <a:cubicBezTo>
                  <a:pt x="191824" y="180956"/>
                  <a:pt x="195792" y="179636"/>
                  <a:pt x="198438" y="176994"/>
                </a:cubicBezTo>
                <a:cubicBezTo>
                  <a:pt x="198438" y="176994"/>
                  <a:pt x="198438" y="176994"/>
                  <a:pt x="198438" y="315684"/>
                </a:cubicBezTo>
                <a:cubicBezTo>
                  <a:pt x="198438" y="327571"/>
                  <a:pt x="187855" y="338138"/>
                  <a:pt x="175948" y="338138"/>
                </a:cubicBezTo>
                <a:cubicBezTo>
                  <a:pt x="175948" y="338138"/>
                  <a:pt x="175948" y="338138"/>
                  <a:pt x="22490" y="338138"/>
                </a:cubicBezTo>
                <a:cubicBezTo>
                  <a:pt x="9260" y="338138"/>
                  <a:pt x="0" y="327571"/>
                  <a:pt x="0" y="315684"/>
                </a:cubicBezTo>
                <a:cubicBezTo>
                  <a:pt x="0" y="315684"/>
                  <a:pt x="0" y="315684"/>
                  <a:pt x="0" y="22454"/>
                </a:cubicBezTo>
                <a:cubicBezTo>
                  <a:pt x="0" y="10567"/>
                  <a:pt x="9260" y="0"/>
                  <a:pt x="22490" y="0"/>
                </a:cubicBezTo>
                <a:close/>
              </a:path>
            </a:pathLst>
          </a:custGeom>
          <a:solidFill>
            <a:schemeClr val="accent4"/>
          </a:solidFill>
          <a:ln>
            <a:noFill/>
          </a:ln>
        </p:spPr>
        <p:txBody>
          <a:bodyPr anchor="ctr"/>
          <a:lstStyle/>
          <a:p>
            <a:pPr algn="ctr"/>
          </a:p>
        </p:txBody>
      </p:sp>
      <p:sp>
        <p:nvSpPr>
          <p:cNvPr id="32" name="iS1ide-Freeform: Shape 100"/>
          <p:cNvSpPr>
            <a:spLocks noChangeAspect="1"/>
          </p:cNvSpPr>
          <p:nvPr/>
        </p:nvSpPr>
        <p:spPr bwMode="auto">
          <a:xfrm>
            <a:off x="8641655" y="5195543"/>
            <a:ext cx="235136" cy="303540"/>
          </a:xfrm>
          <a:custGeom>
            <a:avLst/>
            <a:gdLst>
              <a:gd name="connsiteX0" fmla="*/ 99219 w 261937"/>
              <a:gd name="connsiteY0" fmla="*/ 295275 h 338138"/>
              <a:gd name="connsiteX1" fmla="*/ 85725 w 261937"/>
              <a:gd name="connsiteY1" fmla="*/ 308769 h 338138"/>
              <a:gd name="connsiteX2" fmla="*/ 99219 w 261937"/>
              <a:gd name="connsiteY2" fmla="*/ 322263 h 338138"/>
              <a:gd name="connsiteX3" fmla="*/ 112713 w 261937"/>
              <a:gd name="connsiteY3" fmla="*/ 308769 h 338138"/>
              <a:gd name="connsiteX4" fmla="*/ 99219 w 261937"/>
              <a:gd name="connsiteY4" fmla="*/ 295275 h 338138"/>
              <a:gd name="connsiteX5" fmla="*/ 186862 w 261937"/>
              <a:gd name="connsiteY5" fmla="*/ 84523 h 338138"/>
              <a:gd name="connsiteX6" fmla="*/ 195791 w 261937"/>
              <a:gd name="connsiteY6" fmla="*/ 87811 h 338138"/>
              <a:gd name="connsiteX7" fmla="*/ 190500 w 261937"/>
              <a:gd name="connsiteY7" fmla="*/ 106226 h 338138"/>
              <a:gd name="connsiteX8" fmla="*/ 178593 w 261937"/>
              <a:gd name="connsiteY8" fmla="*/ 116749 h 338138"/>
              <a:gd name="connsiteX9" fmla="*/ 251354 w 261937"/>
              <a:gd name="connsiteY9" fmla="*/ 116749 h 338138"/>
              <a:gd name="connsiteX10" fmla="*/ 261937 w 261937"/>
              <a:gd name="connsiteY10" fmla="*/ 128587 h 338138"/>
              <a:gd name="connsiteX11" fmla="*/ 251354 w 261937"/>
              <a:gd name="connsiteY11" fmla="*/ 139110 h 338138"/>
              <a:gd name="connsiteX12" fmla="*/ 177270 w 261937"/>
              <a:gd name="connsiteY12" fmla="*/ 139110 h 338138"/>
              <a:gd name="connsiteX13" fmla="*/ 190500 w 261937"/>
              <a:gd name="connsiteY13" fmla="*/ 150948 h 338138"/>
              <a:gd name="connsiteX14" fmla="*/ 195791 w 261937"/>
              <a:gd name="connsiteY14" fmla="*/ 169363 h 338138"/>
              <a:gd name="connsiteX15" fmla="*/ 175948 w 261937"/>
              <a:gd name="connsiteY15" fmla="*/ 168048 h 338138"/>
              <a:gd name="connsiteX16" fmla="*/ 142875 w 261937"/>
              <a:gd name="connsiteY16" fmla="*/ 140425 h 338138"/>
              <a:gd name="connsiteX17" fmla="*/ 137583 w 261937"/>
              <a:gd name="connsiteY17" fmla="*/ 135164 h 338138"/>
              <a:gd name="connsiteX18" fmla="*/ 134937 w 261937"/>
              <a:gd name="connsiteY18" fmla="*/ 128587 h 338138"/>
              <a:gd name="connsiteX19" fmla="*/ 138906 w 261937"/>
              <a:gd name="connsiteY19" fmla="*/ 119380 h 338138"/>
              <a:gd name="connsiteX20" fmla="*/ 142875 w 261937"/>
              <a:gd name="connsiteY20" fmla="*/ 115434 h 338138"/>
              <a:gd name="connsiteX21" fmla="*/ 175948 w 261937"/>
              <a:gd name="connsiteY21" fmla="*/ 89127 h 338138"/>
              <a:gd name="connsiteX22" fmla="*/ 186862 w 261937"/>
              <a:gd name="connsiteY22" fmla="*/ 84523 h 338138"/>
              <a:gd name="connsiteX23" fmla="*/ 22490 w 261937"/>
              <a:gd name="connsiteY23" fmla="*/ 0 h 338138"/>
              <a:gd name="connsiteX24" fmla="*/ 175948 w 261937"/>
              <a:gd name="connsiteY24" fmla="*/ 0 h 338138"/>
              <a:gd name="connsiteX25" fmla="*/ 198438 w 261937"/>
              <a:gd name="connsiteY25" fmla="*/ 22454 h 338138"/>
              <a:gd name="connsiteX26" fmla="*/ 198438 w 261937"/>
              <a:gd name="connsiteY26" fmla="*/ 79251 h 338138"/>
              <a:gd name="connsiteX27" fmla="*/ 187855 w 261937"/>
              <a:gd name="connsiteY27" fmla="*/ 75288 h 338138"/>
              <a:gd name="connsiteX28" fmla="*/ 170657 w 261937"/>
              <a:gd name="connsiteY28" fmla="*/ 81893 h 338138"/>
              <a:gd name="connsiteX29" fmla="*/ 168011 w 261937"/>
              <a:gd name="connsiteY29" fmla="*/ 84534 h 338138"/>
              <a:gd name="connsiteX30" fmla="*/ 168011 w 261937"/>
              <a:gd name="connsiteY30" fmla="*/ 43588 h 338138"/>
              <a:gd name="connsiteX31" fmla="*/ 161396 w 261937"/>
              <a:gd name="connsiteY31" fmla="*/ 38304 h 338138"/>
              <a:gd name="connsiteX32" fmla="*/ 37042 w 261937"/>
              <a:gd name="connsiteY32" fmla="*/ 38304 h 338138"/>
              <a:gd name="connsiteX33" fmla="*/ 30427 w 261937"/>
              <a:gd name="connsiteY33" fmla="*/ 43588 h 338138"/>
              <a:gd name="connsiteX34" fmla="*/ 30427 w 261937"/>
              <a:gd name="connsiteY34" fmla="*/ 269453 h 338138"/>
              <a:gd name="connsiteX35" fmla="*/ 37042 w 261937"/>
              <a:gd name="connsiteY35" fmla="*/ 274737 h 338138"/>
              <a:gd name="connsiteX36" fmla="*/ 161396 w 261937"/>
              <a:gd name="connsiteY36" fmla="*/ 274737 h 338138"/>
              <a:gd name="connsiteX37" fmla="*/ 168011 w 261937"/>
              <a:gd name="connsiteY37" fmla="*/ 269453 h 338138"/>
              <a:gd name="connsiteX38" fmla="*/ 168011 w 261937"/>
              <a:gd name="connsiteY38" fmla="*/ 171710 h 338138"/>
              <a:gd name="connsiteX39" fmla="*/ 170657 w 261937"/>
              <a:gd name="connsiteY39" fmla="*/ 174352 h 338138"/>
              <a:gd name="connsiteX40" fmla="*/ 187855 w 261937"/>
              <a:gd name="connsiteY40" fmla="*/ 180956 h 338138"/>
              <a:gd name="connsiteX41" fmla="*/ 198438 w 261937"/>
              <a:gd name="connsiteY41" fmla="*/ 176994 h 338138"/>
              <a:gd name="connsiteX42" fmla="*/ 198438 w 261937"/>
              <a:gd name="connsiteY42" fmla="*/ 315684 h 338138"/>
              <a:gd name="connsiteX43" fmla="*/ 175948 w 261937"/>
              <a:gd name="connsiteY43" fmla="*/ 338138 h 338138"/>
              <a:gd name="connsiteX44" fmla="*/ 22490 w 261937"/>
              <a:gd name="connsiteY44" fmla="*/ 338138 h 338138"/>
              <a:gd name="connsiteX45" fmla="*/ 0 w 261937"/>
              <a:gd name="connsiteY45" fmla="*/ 315684 h 338138"/>
              <a:gd name="connsiteX46" fmla="*/ 0 w 261937"/>
              <a:gd name="connsiteY46" fmla="*/ 22454 h 338138"/>
              <a:gd name="connsiteX47" fmla="*/ 22490 w 261937"/>
              <a:gd name="connsiteY47"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937" h="338138">
                <a:moveTo>
                  <a:pt x="99219" y="295275"/>
                </a:moveTo>
                <a:cubicBezTo>
                  <a:pt x="91766" y="295275"/>
                  <a:pt x="85725" y="301316"/>
                  <a:pt x="85725" y="308769"/>
                </a:cubicBezTo>
                <a:cubicBezTo>
                  <a:pt x="85725" y="316222"/>
                  <a:pt x="91766" y="322263"/>
                  <a:pt x="99219" y="322263"/>
                </a:cubicBezTo>
                <a:cubicBezTo>
                  <a:pt x="106672" y="322263"/>
                  <a:pt x="112713" y="316222"/>
                  <a:pt x="112713" y="308769"/>
                </a:cubicBezTo>
                <a:cubicBezTo>
                  <a:pt x="112713" y="301316"/>
                  <a:pt x="106672" y="295275"/>
                  <a:pt x="99219" y="295275"/>
                </a:cubicBezTo>
                <a:close/>
                <a:moveTo>
                  <a:pt x="186862" y="84523"/>
                </a:moveTo>
                <a:cubicBezTo>
                  <a:pt x="190500" y="84194"/>
                  <a:pt x="193807" y="85181"/>
                  <a:pt x="195791" y="87811"/>
                </a:cubicBezTo>
                <a:cubicBezTo>
                  <a:pt x="199760" y="93073"/>
                  <a:pt x="197114" y="100965"/>
                  <a:pt x="190500" y="106226"/>
                </a:cubicBezTo>
                <a:cubicBezTo>
                  <a:pt x="190500" y="106226"/>
                  <a:pt x="190500" y="106226"/>
                  <a:pt x="178593" y="116749"/>
                </a:cubicBezTo>
                <a:cubicBezTo>
                  <a:pt x="178593" y="116749"/>
                  <a:pt x="178593" y="116749"/>
                  <a:pt x="251354" y="116749"/>
                </a:cubicBezTo>
                <a:cubicBezTo>
                  <a:pt x="257968" y="116749"/>
                  <a:pt x="261937" y="122010"/>
                  <a:pt x="261937" y="128587"/>
                </a:cubicBezTo>
                <a:cubicBezTo>
                  <a:pt x="261937" y="133849"/>
                  <a:pt x="257968" y="139110"/>
                  <a:pt x="251354" y="139110"/>
                </a:cubicBezTo>
                <a:cubicBezTo>
                  <a:pt x="251354" y="139110"/>
                  <a:pt x="251354" y="139110"/>
                  <a:pt x="177270" y="139110"/>
                </a:cubicBezTo>
                <a:cubicBezTo>
                  <a:pt x="177270" y="139110"/>
                  <a:pt x="177270" y="139110"/>
                  <a:pt x="190500" y="150948"/>
                </a:cubicBezTo>
                <a:cubicBezTo>
                  <a:pt x="197114" y="156210"/>
                  <a:pt x="199760" y="164102"/>
                  <a:pt x="195791" y="169363"/>
                </a:cubicBezTo>
                <a:cubicBezTo>
                  <a:pt x="191823" y="174625"/>
                  <a:pt x="182562" y="173309"/>
                  <a:pt x="175948" y="168048"/>
                </a:cubicBezTo>
                <a:cubicBezTo>
                  <a:pt x="175948" y="168048"/>
                  <a:pt x="175948" y="168048"/>
                  <a:pt x="142875" y="140425"/>
                </a:cubicBezTo>
                <a:cubicBezTo>
                  <a:pt x="140229" y="139110"/>
                  <a:pt x="138906" y="137795"/>
                  <a:pt x="137583" y="135164"/>
                </a:cubicBezTo>
                <a:cubicBezTo>
                  <a:pt x="136260" y="133849"/>
                  <a:pt x="134937" y="131218"/>
                  <a:pt x="134937" y="128587"/>
                </a:cubicBezTo>
                <a:cubicBezTo>
                  <a:pt x="134937" y="124641"/>
                  <a:pt x="136260" y="120695"/>
                  <a:pt x="138906" y="119380"/>
                </a:cubicBezTo>
                <a:cubicBezTo>
                  <a:pt x="140229" y="118064"/>
                  <a:pt x="141552" y="116749"/>
                  <a:pt x="142875" y="115434"/>
                </a:cubicBezTo>
                <a:cubicBezTo>
                  <a:pt x="142875" y="115434"/>
                  <a:pt x="142875" y="115434"/>
                  <a:pt x="175948" y="89127"/>
                </a:cubicBezTo>
                <a:cubicBezTo>
                  <a:pt x="179255" y="86496"/>
                  <a:pt x="183224" y="84852"/>
                  <a:pt x="186862" y="84523"/>
                </a:cubicBezTo>
                <a:close/>
                <a:moveTo>
                  <a:pt x="22490" y="0"/>
                </a:moveTo>
                <a:cubicBezTo>
                  <a:pt x="22490" y="0"/>
                  <a:pt x="22490" y="0"/>
                  <a:pt x="175948" y="0"/>
                </a:cubicBezTo>
                <a:cubicBezTo>
                  <a:pt x="187855" y="0"/>
                  <a:pt x="198438" y="10567"/>
                  <a:pt x="198438" y="22454"/>
                </a:cubicBezTo>
                <a:cubicBezTo>
                  <a:pt x="198438" y="22454"/>
                  <a:pt x="198438" y="22454"/>
                  <a:pt x="198438" y="79251"/>
                </a:cubicBezTo>
                <a:cubicBezTo>
                  <a:pt x="195792" y="76609"/>
                  <a:pt x="191824" y="75288"/>
                  <a:pt x="187855" y="75288"/>
                </a:cubicBezTo>
                <a:cubicBezTo>
                  <a:pt x="181240" y="75288"/>
                  <a:pt x="175948" y="77930"/>
                  <a:pt x="170657" y="81893"/>
                </a:cubicBezTo>
                <a:lnTo>
                  <a:pt x="168011" y="84534"/>
                </a:lnTo>
                <a:cubicBezTo>
                  <a:pt x="168011" y="84534"/>
                  <a:pt x="168011" y="84534"/>
                  <a:pt x="168011" y="43588"/>
                </a:cubicBezTo>
                <a:cubicBezTo>
                  <a:pt x="168011" y="40946"/>
                  <a:pt x="165365" y="38304"/>
                  <a:pt x="161396" y="38304"/>
                </a:cubicBezTo>
                <a:cubicBezTo>
                  <a:pt x="161396" y="38304"/>
                  <a:pt x="161396" y="38304"/>
                  <a:pt x="37042" y="38304"/>
                </a:cubicBezTo>
                <a:cubicBezTo>
                  <a:pt x="33073" y="38304"/>
                  <a:pt x="30427" y="40946"/>
                  <a:pt x="30427" y="43588"/>
                </a:cubicBezTo>
                <a:cubicBezTo>
                  <a:pt x="30427" y="43588"/>
                  <a:pt x="30427" y="43588"/>
                  <a:pt x="30427" y="269453"/>
                </a:cubicBezTo>
                <a:cubicBezTo>
                  <a:pt x="30427" y="272095"/>
                  <a:pt x="33073" y="274737"/>
                  <a:pt x="37042" y="274737"/>
                </a:cubicBezTo>
                <a:cubicBezTo>
                  <a:pt x="37042" y="274737"/>
                  <a:pt x="37042" y="274737"/>
                  <a:pt x="161396" y="274737"/>
                </a:cubicBezTo>
                <a:cubicBezTo>
                  <a:pt x="165365" y="274737"/>
                  <a:pt x="168011" y="272095"/>
                  <a:pt x="168011" y="269453"/>
                </a:cubicBezTo>
                <a:cubicBezTo>
                  <a:pt x="168011" y="269453"/>
                  <a:pt x="168011" y="269453"/>
                  <a:pt x="168011" y="171710"/>
                </a:cubicBezTo>
                <a:cubicBezTo>
                  <a:pt x="168011" y="171710"/>
                  <a:pt x="168011" y="171710"/>
                  <a:pt x="170657" y="174352"/>
                </a:cubicBezTo>
                <a:cubicBezTo>
                  <a:pt x="175948" y="178315"/>
                  <a:pt x="181240" y="180956"/>
                  <a:pt x="187855" y="180956"/>
                </a:cubicBezTo>
                <a:cubicBezTo>
                  <a:pt x="191824" y="180956"/>
                  <a:pt x="195792" y="179636"/>
                  <a:pt x="198438" y="176994"/>
                </a:cubicBezTo>
                <a:cubicBezTo>
                  <a:pt x="198438" y="176994"/>
                  <a:pt x="198438" y="176994"/>
                  <a:pt x="198438" y="315684"/>
                </a:cubicBezTo>
                <a:cubicBezTo>
                  <a:pt x="198438" y="327571"/>
                  <a:pt x="187855" y="338138"/>
                  <a:pt x="175948" y="338138"/>
                </a:cubicBezTo>
                <a:cubicBezTo>
                  <a:pt x="175948" y="338138"/>
                  <a:pt x="175948" y="338138"/>
                  <a:pt x="22490" y="338138"/>
                </a:cubicBezTo>
                <a:cubicBezTo>
                  <a:pt x="9260" y="338138"/>
                  <a:pt x="0" y="327571"/>
                  <a:pt x="0" y="315684"/>
                </a:cubicBezTo>
                <a:cubicBezTo>
                  <a:pt x="0" y="315684"/>
                  <a:pt x="0" y="315684"/>
                  <a:pt x="0" y="22454"/>
                </a:cubicBezTo>
                <a:cubicBezTo>
                  <a:pt x="0" y="10567"/>
                  <a:pt x="9260" y="0"/>
                  <a:pt x="22490" y="0"/>
                </a:cubicBezTo>
                <a:close/>
              </a:path>
            </a:pathLst>
          </a:custGeom>
          <a:solidFill>
            <a:schemeClr val="accent3"/>
          </a:solidFill>
          <a:ln>
            <a:noFill/>
          </a:ln>
        </p:spPr>
        <p:txBody>
          <a:bodyPr anchor="ctr"/>
          <a:lstStyle/>
          <a:p>
            <a:pPr algn="ctr"/>
          </a:p>
        </p:txBody>
      </p:sp>
      <p:grpSp>
        <p:nvGrpSpPr>
          <p:cNvPr id="53" name="组合 52"/>
          <p:cNvGrpSpPr/>
          <p:nvPr/>
        </p:nvGrpSpPr>
        <p:grpSpPr>
          <a:xfrm>
            <a:off x="8399169" y="2281744"/>
            <a:ext cx="2841919" cy="1092779"/>
            <a:chOff x="874713" y="1127125"/>
            <a:chExt cx="2841919" cy="1092779"/>
          </a:xfrm>
        </p:grpSpPr>
        <p:sp>
          <p:nvSpPr>
            <p:cNvPr id="54" name="矩形 53"/>
            <p:cNvSpPr/>
            <p:nvPr/>
          </p:nvSpPr>
          <p:spPr>
            <a:xfrm>
              <a:off x="874713" y="1464889"/>
              <a:ext cx="2841919" cy="75501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各组成员在编程能力上相差较多，同时这是一个比较考验综合能力的项目，所以加大了分工合作的难度</a:t>
              </a:r>
              <a:endParaRPr lang="zh-CN" altLang="en-US" sz="1200" dirty="0">
                <a:solidFill>
                  <a:schemeClr val="tx1">
                    <a:lumMod val="50000"/>
                    <a:lumOff val="50000"/>
                  </a:schemeClr>
                </a:solidFill>
              </a:endParaRPr>
            </a:p>
          </p:txBody>
        </p:sp>
        <p:sp>
          <p:nvSpPr>
            <p:cNvPr id="55" name="矩形 54"/>
            <p:cNvSpPr/>
            <p:nvPr/>
          </p:nvSpPr>
          <p:spPr>
            <a:xfrm>
              <a:off x="1075373" y="1127125"/>
              <a:ext cx="2439670" cy="42354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t>组员编程能力不统一</a:t>
              </a:r>
              <a:endParaRPr lang="zh-CN" altLang="en-US" b="1" dirty="0"/>
            </a:p>
          </p:txBody>
        </p:sp>
      </p:grpSp>
      <p:grpSp>
        <p:nvGrpSpPr>
          <p:cNvPr id="56" name="组合 55"/>
          <p:cNvGrpSpPr/>
          <p:nvPr/>
        </p:nvGrpSpPr>
        <p:grpSpPr>
          <a:xfrm>
            <a:off x="8475369" y="4080969"/>
            <a:ext cx="2841919" cy="1326459"/>
            <a:chOff x="874713" y="1114425"/>
            <a:chExt cx="2841919" cy="1326459"/>
          </a:xfrm>
        </p:grpSpPr>
        <p:sp>
          <p:nvSpPr>
            <p:cNvPr id="57" name="矩形 56"/>
            <p:cNvSpPr/>
            <p:nvPr/>
          </p:nvSpPr>
          <p:spPr>
            <a:xfrm>
              <a:off x="874713" y="1464889"/>
              <a:ext cx="2841919" cy="9759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多个组之间互相合作就会导致公用一套数据库，虽然我们已经尽力在工作开始之前确保数据库足以支撑我们开发完成，但是仍然会有意外发生</a:t>
              </a:r>
              <a:endParaRPr lang="zh-CN" altLang="en-US" sz="1200" dirty="0">
                <a:solidFill>
                  <a:schemeClr val="tx1">
                    <a:lumMod val="50000"/>
                    <a:lumOff val="50000"/>
                  </a:schemeClr>
                </a:solidFill>
              </a:endParaRPr>
            </a:p>
          </p:txBody>
        </p:sp>
        <p:sp>
          <p:nvSpPr>
            <p:cNvPr id="58" name="矩形 57"/>
            <p:cNvSpPr/>
            <p:nvPr/>
          </p:nvSpPr>
          <p:spPr>
            <a:xfrm>
              <a:off x="1276010" y="1114425"/>
              <a:ext cx="2084387" cy="42354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t>数据库修改问题</a:t>
              </a:r>
              <a:endParaRPr lang="zh-CN" altLang="en-US" b="1" dirty="0"/>
            </a:p>
          </p:txBody>
        </p:sp>
      </p:grpSp>
      <p:grpSp>
        <p:nvGrpSpPr>
          <p:cNvPr id="59" name="组合 58"/>
          <p:cNvGrpSpPr/>
          <p:nvPr/>
        </p:nvGrpSpPr>
        <p:grpSpPr>
          <a:xfrm>
            <a:off x="1018481" y="2246184"/>
            <a:ext cx="2841919" cy="1534739"/>
            <a:chOff x="874713" y="1127125"/>
            <a:chExt cx="2841919" cy="1534739"/>
          </a:xfrm>
        </p:grpSpPr>
        <p:sp>
          <p:nvSpPr>
            <p:cNvPr id="60" name="矩形 59"/>
            <p:cNvSpPr/>
            <p:nvPr/>
          </p:nvSpPr>
          <p:spPr>
            <a:xfrm>
              <a:off x="874713" y="1464889"/>
              <a:ext cx="2841919" cy="11969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rPr>
                <a:t>因为基本上没有多人协作的开发经验，所以对于代码的管理，整体的协调，小组内的分工合作这些内容，我们都是第一次尝试，所以实践起来效果不是非常好</a:t>
              </a:r>
              <a:endParaRPr lang="zh-CN" altLang="en-US" sz="1200" dirty="0">
                <a:solidFill>
                  <a:schemeClr val="tx1">
                    <a:lumMod val="50000"/>
                    <a:lumOff val="50000"/>
                  </a:schemeClr>
                </a:solidFill>
              </a:endParaRPr>
            </a:p>
          </p:txBody>
        </p:sp>
        <p:sp>
          <p:nvSpPr>
            <p:cNvPr id="61" name="矩形 60"/>
            <p:cNvSpPr/>
            <p:nvPr/>
          </p:nvSpPr>
          <p:spPr>
            <a:xfrm>
              <a:off x="1215073" y="1127125"/>
              <a:ext cx="2084387"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缺少实战经验</a:t>
              </a:r>
              <a:endParaRPr lang="zh-CN" altLang="en-US" b="1" dirty="0"/>
            </a:p>
          </p:txBody>
        </p:sp>
      </p:grpSp>
      <p:grpSp>
        <p:nvGrpSpPr>
          <p:cNvPr id="62" name="组合 61"/>
          <p:cNvGrpSpPr/>
          <p:nvPr/>
        </p:nvGrpSpPr>
        <p:grpSpPr>
          <a:xfrm>
            <a:off x="1019116" y="4080969"/>
            <a:ext cx="2841919" cy="1326459"/>
            <a:chOff x="874713" y="1114425"/>
            <a:chExt cx="2841919" cy="1326459"/>
          </a:xfrm>
        </p:grpSpPr>
        <p:sp>
          <p:nvSpPr>
            <p:cNvPr id="63" name="矩形 62"/>
            <p:cNvSpPr/>
            <p:nvPr/>
          </p:nvSpPr>
          <p:spPr>
            <a:xfrm>
              <a:off x="874713" y="1464889"/>
              <a:ext cx="2841919" cy="9759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rPr>
                <a:t>通过这次的实践，我们深刻体会到了一个好的工作模式的重要性，虽然一个班级有将近三十个人，但是如果不好好利用，开发效率反而会降低</a:t>
              </a:r>
              <a:endParaRPr lang="zh-CN" altLang="en-US" sz="1200" dirty="0">
                <a:solidFill>
                  <a:schemeClr val="tx1">
                    <a:lumMod val="50000"/>
                    <a:lumOff val="50000"/>
                  </a:schemeClr>
                </a:solidFill>
              </a:endParaRPr>
            </a:p>
          </p:txBody>
        </p:sp>
        <p:sp>
          <p:nvSpPr>
            <p:cNvPr id="64" name="矩形 63"/>
            <p:cNvSpPr/>
            <p:nvPr/>
          </p:nvSpPr>
          <p:spPr>
            <a:xfrm>
              <a:off x="1253173" y="1114425"/>
              <a:ext cx="2084387"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人多</a:t>
              </a:r>
              <a:r>
                <a:rPr lang="en-US" altLang="zh-CN" b="1" dirty="0"/>
                <a:t>!=</a:t>
              </a:r>
              <a:r>
                <a:rPr lang="zh-CN" altLang="en-US" b="1" dirty="0"/>
                <a:t>有效</a:t>
              </a:r>
              <a:endParaRPr lang="zh-CN" altLang="en-US" b="1" dirty="0"/>
            </a:p>
          </p:txBody>
        </p:sp>
      </p:grpSp>
      <p:grpSp>
        <p:nvGrpSpPr>
          <p:cNvPr id="69" name="组合 68"/>
          <p:cNvGrpSpPr/>
          <p:nvPr/>
        </p:nvGrpSpPr>
        <p:grpSpPr>
          <a:xfrm>
            <a:off x="3443625" y="2422882"/>
            <a:ext cx="5090115" cy="3023999"/>
            <a:chOff x="3443625" y="2422882"/>
            <a:chExt cx="5090115" cy="3023999"/>
          </a:xfrm>
        </p:grpSpPr>
        <p:grpSp>
          <p:nvGrpSpPr>
            <p:cNvPr id="3" name="Group 2"/>
            <p:cNvGrpSpPr>
              <a:grpSpLocks noChangeAspect="1"/>
            </p:cNvGrpSpPr>
            <p:nvPr/>
          </p:nvGrpSpPr>
          <p:grpSpPr bwMode="auto">
            <a:xfrm>
              <a:off x="4584358" y="2422882"/>
              <a:ext cx="3023284" cy="3023999"/>
              <a:chOff x="943" y="1000"/>
              <a:chExt cx="2696" cy="2695"/>
            </a:xfrm>
          </p:grpSpPr>
          <p:sp>
            <p:nvSpPr>
              <p:cNvPr id="35" name="iS1ide-Freeform: Shape 41"/>
              <p:cNvSpPr/>
              <p:nvPr/>
            </p:nvSpPr>
            <p:spPr bwMode="auto">
              <a:xfrm>
                <a:off x="2362" y="1002"/>
                <a:ext cx="1277" cy="1544"/>
              </a:xfrm>
              <a:custGeom>
                <a:avLst/>
                <a:gdLst>
                  <a:gd name="T0" fmla="*/ 0 w 539"/>
                  <a:gd name="T1" fmla="*/ 322 h 652"/>
                  <a:gd name="T2" fmla="*/ 218 w 539"/>
                  <a:gd name="T3" fmla="*/ 564 h 652"/>
                  <a:gd name="T4" fmla="*/ 379 w 539"/>
                  <a:gd name="T5" fmla="*/ 652 h 652"/>
                  <a:gd name="T6" fmla="*/ 539 w 539"/>
                  <a:gd name="T7" fmla="*/ 564 h 652"/>
                  <a:gd name="T8" fmla="*/ 2 w 539"/>
                  <a:gd name="T9" fmla="*/ 0 h 652"/>
                  <a:gd name="T10" fmla="*/ 89 w 539"/>
                  <a:gd name="T11" fmla="*/ 158 h 652"/>
                  <a:gd name="T12" fmla="*/ 0 w 539"/>
                  <a:gd name="T13" fmla="*/ 322 h 652"/>
                </a:gdLst>
                <a:ahLst/>
                <a:cxnLst>
                  <a:cxn ang="0">
                    <a:pos x="T0" y="T1"/>
                  </a:cxn>
                  <a:cxn ang="0">
                    <a:pos x="T2" y="T3"/>
                  </a:cxn>
                  <a:cxn ang="0">
                    <a:pos x="T4" y="T5"/>
                  </a:cxn>
                  <a:cxn ang="0">
                    <a:pos x="T6" y="T7"/>
                  </a:cxn>
                  <a:cxn ang="0">
                    <a:pos x="T8" y="T9"/>
                  </a:cxn>
                  <a:cxn ang="0">
                    <a:pos x="T10" y="T11"/>
                  </a:cxn>
                  <a:cxn ang="0">
                    <a:pos x="T12" y="T13"/>
                  </a:cxn>
                </a:cxnLst>
                <a:rect l="0" t="0" r="r" b="b"/>
                <a:pathLst>
                  <a:path w="539" h="652">
                    <a:moveTo>
                      <a:pt x="0" y="322"/>
                    </a:moveTo>
                    <a:cubicBezTo>
                      <a:pt x="122" y="337"/>
                      <a:pt x="216" y="439"/>
                      <a:pt x="218" y="564"/>
                    </a:cubicBezTo>
                    <a:cubicBezTo>
                      <a:pt x="379" y="652"/>
                      <a:pt x="379" y="652"/>
                      <a:pt x="379" y="652"/>
                    </a:cubicBezTo>
                    <a:cubicBezTo>
                      <a:pt x="539" y="564"/>
                      <a:pt x="539" y="564"/>
                      <a:pt x="539" y="564"/>
                    </a:cubicBezTo>
                    <a:cubicBezTo>
                      <a:pt x="536" y="263"/>
                      <a:pt x="300" y="17"/>
                      <a:pt x="2" y="0"/>
                    </a:cubicBezTo>
                    <a:cubicBezTo>
                      <a:pt x="89" y="158"/>
                      <a:pt x="89" y="158"/>
                      <a:pt x="89" y="158"/>
                    </a:cubicBezTo>
                    <a:lnTo>
                      <a:pt x="0" y="32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S1ide-Freeform: Shape 42"/>
              <p:cNvSpPr/>
              <p:nvPr/>
            </p:nvSpPr>
            <p:spPr bwMode="auto">
              <a:xfrm>
                <a:off x="943" y="1000"/>
                <a:ext cx="1545" cy="1276"/>
              </a:xfrm>
              <a:custGeom>
                <a:avLst/>
                <a:gdLst>
                  <a:gd name="T0" fmla="*/ 322 w 652"/>
                  <a:gd name="T1" fmla="*/ 539 h 539"/>
                  <a:gd name="T2" fmla="*/ 564 w 652"/>
                  <a:gd name="T3" fmla="*/ 321 h 539"/>
                  <a:gd name="T4" fmla="*/ 652 w 652"/>
                  <a:gd name="T5" fmla="*/ 160 h 539"/>
                  <a:gd name="T6" fmla="*/ 564 w 652"/>
                  <a:gd name="T7" fmla="*/ 0 h 539"/>
                  <a:gd name="T8" fmla="*/ 0 w 652"/>
                  <a:gd name="T9" fmla="*/ 537 h 539"/>
                  <a:gd name="T10" fmla="*/ 159 w 652"/>
                  <a:gd name="T11" fmla="*/ 450 h 539"/>
                  <a:gd name="T12" fmla="*/ 322 w 652"/>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52" h="539">
                    <a:moveTo>
                      <a:pt x="322" y="539"/>
                    </a:moveTo>
                    <a:cubicBezTo>
                      <a:pt x="337" y="417"/>
                      <a:pt x="439" y="323"/>
                      <a:pt x="564" y="321"/>
                    </a:cubicBezTo>
                    <a:cubicBezTo>
                      <a:pt x="652" y="160"/>
                      <a:pt x="652" y="160"/>
                      <a:pt x="652" y="160"/>
                    </a:cubicBezTo>
                    <a:cubicBezTo>
                      <a:pt x="564" y="0"/>
                      <a:pt x="564" y="0"/>
                      <a:pt x="564" y="0"/>
                    </a:cubicBezTo>
                    <a:cubicBezTo>
                      <a:pt x="263" y="3"/>
                      <a:pt x="17" y="239"/>
                      <a:pt x="0" y="537"/>
                    </a:cubicBezTo>
                    <a:cubicBezTo>
                      <a:pt x="159" y="450"/>
                      <a:pt x="159" y="450"/>
                      <a:pt x="159" y="450"/>
                    </a:cubicBezTo>
                    <a:lnTo>
                      <a:pt x="322" y="53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S1ide-Freeform: Shape 43"/>
              <p:cNvSpPr/>
              <p:nvPr/>
            </p:nvSpPr>
            <p:spPr bwMode="auto">
              <a:xfrm>
                <a:off x="2092" y="2421"/>
                <a:ext cx="1544" cy="1274"/>
              </a:xfrm>
              <a:custGeom>
                <a:avLst/>
                <a:gdLst>
                  <a:gd name="T0" fmla="*/ 652 w 652"/>
                  <a:gd name="T1" fmla="*/ 2 h 538"/>
                  <a:gd name="T2" fmla="*/ 494 w 652"/>
                  <a:gd name="T3" fmla="*/ 89 h 538"/>
                  <a:gd name="T4" fmla="*/ 330 w 652"/>
                  <a:gd name="T5" fmla="*/ 0 h 538"/>
                  <a:gd name="T6" fmla="*/ 88 w 652"/>
                  <a:gd name="T7" fmla="*/ 218 h 538"/>
                  <a:gd name="T8" fmla="*/ 0 w 652"/>
                  <a:gd name="T9" fmla="*/ 379 h 538"/>
                  <a:gd name="T10" fmla="*/ 88 w 652"/>
                  <a:gd name="T11" fmla="*/ 538 h 538"/>
                  <a:gd name="T12" fmla="*/ 652 w 652"/>
                  <a:gd name="T13" fmla="*/ 2 h 538"/>
                </a:gdLst>
                <a:ahLst/>
                <a:cxnLst>
                  <a:cxn ang="0">
                    <a:pos x="T0" y="T1"/>
                  </a:cxn>
                  <a:cxn ang="0">
                    <a:pos x="T2" y="T3"/>
                  </a:cxn>
                  <a:cxn ang="0">
                    <a:pos x="T4" y="T5"/>
                  </a:cxn>
                  <a:cxn ang="0">
                    <a:pos x="T6" y="T7"/>
                  </a:cxn>
                  <a:cxn ang="0">
                    <a:pos x="T8" y="T9"/>
                  </a:cxn>
                  <a:cxn ang="0">
                    <a:pos x="T10" y="T11"/>
                  </a:cxn>
                  <a:cxn ang="0">
                    <a:pos x="T12" y="T13"/>
                  </a:cxn>
                </a:cxnLst>
                <a:rect l="0" t="0" r="r" b="b"/>
                <a:pathLst>
                  <a:path w="652" h="538">
                    <a:moveTo>
                      <a:pt x="652" y="2"/>
                    </a:moveTo>
                    <a:cubicBezTo>
                      <a:pt x="494" y="89"/>
                      <a:pt x="494" y="89"/>
                      <a:pt x="494" y="89"/>
                    </a:cubicBezTo>
                    <a:cubicBezTo>
                      <a:pt x="330" y="0"/>
                      <a:pt x="330" y="0"/>
                      <a:pt x="330" y="0"/>
                    </a:cubicBezTo>
                    <a:cubicBezTo>
                      <a:pt x="315" y="122"/>
                      <a:pt x="213" y="216"/>
                      <a:pt x="88" y="218"/>
                    </a:cubicBezTo>
                    <a:cubicBezTo>
                      <a:pt x="0" y="379"/>
                      <a:pt x="0" y="379"/>
                      <a:pt x="0" y="379"/>
                    </a:cubicBezTo>
                    <a:cubicBezTo>
                      <a:pt x="88" y="538"/>
                      <a:pt x="88" y="538"/>
                      <a:pt x="88" y="538"/>
                    </a:cubicBezTo>
                    <a:cubicBezTo>
                      <a:pt x="389" y="536"/>
                      <a:pt x="635" y="300"/>
                      <a:pt x="652" y="2"/>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iS1ide-Freeform: Shape 44"/>
              <p:cNvSpPr/>
              <p:nvPr/>
            </p:nvSpPr>
            <p:spPr bwMode="auto">
              <a:xfrm>
                <a:off x="943" y="2151"/>
                <a:ext cx="1275" cy="1544"/>
              </a:xfrm>
              <a:custGeom>
                <a:avLst/>
                <a:gdLst>
                  <a:gd name="T0" fmla="*/ 538 w 538"/>
                  <a:gd name="T1" fmla="*/ 330 h 652"/>
                  <a:gd name="T2" fmla="*/ 320 w 538"/>
                  <a:gd name="T3" fmla="*/ 88 h 652"/>
                  <a:gd name="T4" fmla="*/ 159 w 538"/>
                  <a:gd name="T5" fmla="*/ 0 h 652"/>
                  <a:gd name="T6" fmla="*/ 0 w 538"/>
                  <a:gd name="T7" fmla="*/ 88 h 652"/>
                  <a:gd name="T8" fmla="*/ 536 w 538"/>
                  <a:gd name="T9" fmla="*/ 652 h 652"/>
                  <a:gd name="T10" fmla="*/ 449 w 538"/>
                  <a:gd name="T11" fmla="*/ 493 h 652"/>
                  <a:gd name="T12" fmla="*/ 538 w 538"/>
                  <a:gd name="T13" fmla="*/ 330 h 652"/>
                </a:gdLst>
                <a:ahLst/>
                <a:cxnLst>
                  <a:cxn ang="0">
                    <a:pos x="T0" y="T1"/>
                  </a:cxn>
                  <a:cxn ang="0">
                    <a:pos x="T2" y="T3"/>
                  </a:cxn>
                  <a:cxn ang="0">
                    <a:pos x="T4" y="T5"/>
                  </a:cxn>
                  <a:cxn ang="0">
                    <a:pos x="T6" y="T7"/>
                  </a:cxn>
                  <a:cxn ang="0">
                    <a:pos x="T8" y="T9"/>
                  </a:cxn>
                  <a:cxn ang="0">
                    <a:pos x="T10" y="T11"/>
                  </a:cxn>
                  <a:cxn ang="0">
                    <a:pos x="T12" y="T13"/>
                  </a:cxn>
                </a:cxnLst>
                <a:rect l="0" t="0" r="r" b="b"/>
                <a:pathLst>
                  <a:path w="538" h="652">
                    <a:moveTo>
                      <a:pt x="538" y="330"/>
                    </a:moveTo>
                    <a:cubicBezTo>
                      <a:pt x="416" y="315"/>
                      <a:pt x="322" y="213"/>
                      <a:pt x="320" y="88"/>
                    </a:cubicBezTo>
                    <a:cubicBezTo>
                      <a:pt x="159" y="0"/>
                      <a:pt x="159" y="0"/>
                      <a:pt x="159" y="0"/>
                    </a:cubicBezTo>
                    <a:cubicBezTo>
                      <a:pt x="0" y="88"/>
                      <a:pt x="0" y="88"/>
                      <a:pt x="0" y="88"/>
                    </a:cubicBezTo>
                    <a:cubicBezTo>
                      <a:pt x="2" y="389"/>
                      <a:pt x="238" y="635"/>
                      <a:pt x="536" y="652"/>
                    </a:cubicBezTo>
                    <a:cubicBezTo>
                      <a:pt x="449" y="493"/>
                      <a:pt x="449" y="493"/>
                      <a:pt x="449" y="493"/>
                    </a:cubicBezTo>
                    <a:lnTo>
                      <a:pt x="538" y="33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cxnSp>
          <p:nvCxnSpPr>
            <p:cNvPr id="5" name="iS1ide-Straight Connector 46"/>
            <p:cNvCxnSpPr/>
            <p:nvPr/>
          </p:nvCxnSpPr>
          <p:spPr>
            <a:xfrm flipV="1">
              <a:off x="6950945" y="2454581"/>
              <a:ext cx="281165" cy="3463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iS1ide-Straight Connector 47"/>
            <p:cNvCxnSpPr/>
            <p:nvPr/>
          </p:nvCxnSpPr>
          <p:spPr>
            <a:xfrm>
              <a:off x="7232015" y="2454275"/>
              <a:ext cx="1116330" cy="6350"/>
            </a:xfrm>
            <a:prstGeom prst="line">
              <a:avLst/>
            </a:prstGeom>
            <a:ln>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iS1ide-Straight Connector 49"/>
            <p:cNvCxnSpPr/>
            <p:nvPr/>
          </p:nvCxnSpPr>
          <p:spPr>
            <a:xfrm>
              <a:off x="6823184" y="4963860"/>
              <a:ext cx="376247" cy="3874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iS1ide-Straight Connector 50"/>
            <p:cNvCxnSpPr/>
            <p:nvPr/>
          </p:nvCxnSpPr>
          <p:spPr>
            <a:xfrm>
              <a:off x="7199431" y="5351264"/>
              <a:ext cx="1334309" cy="0"/>
            </a:xfrm>
            <a:prstGeom prst="line">
              <a:avLst/>
            </a:prstGeom>
            <a:ln>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iS1ide-Straight Connector 52"/>
            <p:cNvCxnSpPr/>
            <p:nvPr/>
          </p:nvCxnSpPr>
          <p:spPr>
            <a:xfrm flipH="1" flipV="1">
              <a:off x="4867312" y="2454582"/>
              <a:ext cx="340964" cy="416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iS1ide-Straight Connector 53"/>
            <p:cNvCxnSpPr/>
            <p:nvPr/>
          </p:nvCxnSpPr>
          <p:spPr>
            <a:xfrm flipH="1">
              <a:off x="3443625" y="2454582"/>
              <a:ext cx="1423689" cy="0"/>
            </a:xfrm>
            <a:prstGeom prst="line">
              <a:avLst/>
            </a:prstGeom>
            <a:ln>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1" name="iS1ide-Straight Connector 55"/>
            <p:cNvCxnSpPr/>
            <p:nvPr/>
          </p:nvCxnSpPr>
          <p:spPr>
            <a:xfrm flipH="1">
              <a:off x="4940640" y="4963860"/>
              <a:ext cx="373520" cy="38740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iS1ide-Straight Connector 56"/>
            <p:cNvCxnSpPr/>
            <p:nvPr/>
          </p:nvCxnSpPr>
          <p:spPr>
            <a:xfrm flipH="1">
              <a:off x="3443625" y="5351264"/>
              <a:ext cx="1497016" cy="0"/>
            </a:xfrm>
            <a:prstGeom prst="line">
              <a:avLst/>
            </a:prstGeom>
            <a:ln>
              <a:solidFill>
                <a:schemeClr val="bg1">
                  <a:lumMod val="85000"/>
                </a:schemeClr>
              </a:solidFill>
              <a:tailEnd type="ova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rot="19606375">
              <a:off x="5036639" y="2984337"/>
              <a:ext cx="1217305" cy="579936"/>
            </a:xfrm>
            <a:prstGeom prst="rect">
              <a:avLst/>
            </a:prstGeom>
            <a:noFill/>
          </p:spPr>
          <p:txBody>
            <a:bodyPr wrap="square" rtlCol="0">
              <a:prstTxWarp prst="textArchUp">
                <a:avLst>
                  <a:gd name="adj" fmla="val 9909187"/>
                </a:avLst>
              </a:prstTxWarp>
              <a:spAutoFit/>
              <a:scene3d>
                <a:camera prst="orthographicFront"/>
                <a:lightRig rig="threePt" dir="t"/>
              </a:scene3d>
              <a:sp3d contourW="12700"/>
            </a:bodyPr>
            <a:lstStyle/>
            <a:p>
              <a:pPr algn="ctr"/>
              <a:r>
                <a:rPr lang="en-US" altLang="zh-CN" sz="2400" dirty="0" smtClean="0">
                  <a:solidFill>
                    <a:schemeClr val="bg1"/>
                  </a:solidFill>
                  <a:latin typeface="Century Gothic" panose="020B0502020202020204" pitchFamily="34" charset="0"/>
                </a:rPr>
                <a:t>PART 01</a:t>
              </a:r>
              <a:endParaRPr lang="en-US" altLang="zh-CN" sz="2400" dirty="0" smtClean="0">
                <a:solidFill>
                  <a:schemeClr val="bg1"/>
                </a:solidFill>
                <a:latin typeface="Century Gothic" panose="020B0502020202020204" pitchFamily="34" charset="0"/>
              </a:endParaRPr>
            </a:p>
          </p:txBody>
        </p:sp>
        <p:sp>
          <p:nvSpPr>
            <p:cNvPr id="66" name="文本框 65"/>
            <p:cNvSpPr txBox="1"/>
            <p:nvPr/>
          </p:nvSpPr>
          <p:spPr>
            <a:xfrm rot="3036447">
              <a:off x="6154096" y="3261647"/>
              <a:ext cx="1217305" cy="579936"/>
            </a:xfrm>
            <a:prstGeom prst="rect">
              <a:avLst/>
            </a:prstGeom>
            <a:noFill/>
          </p:spPr>
          <p:txBody>
            <a:bodyPr wrap="square" rtlCol="0">
              <a:prstTxWarp prst="textArchUp">
                <a:avLst>
                  <a:gd name="adj" fmla="val 9909187"/>
                </a:avLst>
              </a:prstTxWarp>
              <a:spAutoFit/>
              <a:scene3d>
                <a:camera prst="orthographicFront"/>
                <a:lightRig rig="threePt" dir="t"/>
              </a:scene3d>
              <a:sp3d contourW="12700"/>
            </a:bodyPr>
            <a:lstStyle/>
            <a:p>
              <a:pPr algn="ctr"/>
              <a:r>
                <a:rPr lang="en-US" altLang="zh-CN" sz="2400" dirty="0" smtClean="0">
                  <a:solidFill>
                    <a:schemeClr val="bg1"/>
                  </a:solidFill>
                  <a:latin typeface="Century Gothic" panose="020B0502020202020204" pitchFamily="34" charset="0"/>
                </a:rPr>
                <a:t>PART 02</a:t>
              </a:r>
              <a:endParaRPr lang="en-US" altLang="zh-CN" sz="2400" dirty="0" smtClean="0">
                <a:solidFill>
                  <a:schemeClr val="bg1"/>
                </a:solidFill>
                <a:latin typeface="Century Gothic" panose="020B0502020202020204" pitchFamily="34" charset="0"/>
              </a:endParaRPr>
            </a:p>
          </p:txBody>
        </p:sp>
        <p:sp>
          <p:nvSpPr>
            <p:cNvPr id="67" name="文本框 66"/>
            <p:cNvSpPr txBox="1"/>
            <p:nvPr/>
          </p:nvSpPr>
          <p:spPr>
            <a:xfrm rot="8702632">
              <a:off x="5835765" y="4252312"/>
              <a:ext cx="1217305" cy="579936"/>
            </a:xfrm>
            <a:prstGeom prst="rect">
              <a:avLst/>
            </a:prstGeom>
            <a:noFill/>
          </p:spPr>
          <p:txBody>
            <a:bodyPr wrap="square" rtlCol="0">
              <a:prstTxWarp prst="textArchUp">
                <a:avLst>
                  <a:gd name="adj" fmla="val 9909187"/>
                </a:avLst>
              </a:prstTxWarp>
              <a:spAutoFit/>
              <a:scene3d>
                <a:camera prst="orthographicFront"/>
                <a:lightRig rig="threePt" dir="t"/>
              </a:scene3d>
              <a:sp3d contourW="12700"/>
            </a:bodyPr>
            <a:lstStyle/>
            <a:p>
              <a:pPr algn="ctr"/>
              <a:r>
                <a:rPr lang="en-US" altLang="zh-CN" sz="2400" dirty="0" smtClean="0">
                  <a:solidFill>
                    <a:schemeClr val="bg1"/>
                  </a:solidFill>
                  <a:latin typeface="Century Gothic" panose="020B0502020202020204" pitchFamily="34" charset="0"/>
                </a:rPr>
                <a:t>PART 03</a:t>
              </a:r>
              <a:endParaRPr lang="en-US" altLang="zh-CN" sz="2400" dirty="0" smtClean="0">
                <a:solidFill>
                  <a:schemeClr val="bg1"/>
                </a:solidFill>
                <a:latin typeface="Century Gothic" panose="020B0502020202020204" pitchFamily="34" charset="0"/>
              </a:endParaRPr>
            </a:p>
          </p:txBody>
        </p:sp>
        <p:sp>
          <p:nvSpPr>
            <p:cNvPr id="68" name="文本框 67"/>
            <p:cNvSpPr txBox="1"/>
            <p:nvPr/>
          </p:nvSpPr>
          <p:spPr>
            <a:xfrm rot="13716171">
              <a:off x="4816475" y="4102050"/>
              <a:ext cx="1217305" cy="460364"/>
            </a:xfrm>
            <a:prstGeom prst="rect">
              <a:avLst/>
            </a:prstGeom>
            <a:noFill/>
          </p:spPr>
          <p:txBody>
            <a:bodyPr wrap="square" rtlCol="0">
              <a:prstTxWarp prst="textArchUp">
                <a:avLst>
                  <a:gd name="adj" fmla="val 9909187"/>
                </a:avLst>
              </a:prstTxWarp>
              <a:spAutoFit/>
              <a:scene3d>
                <a:camera prst="orthographicFront"/>
                <a:lightRig rig="threePt" dir="t"/>
              </a:scene3d>
              <a:sp3d contourW="12700"/>
            </a:bodyPr>
            <a:lstStyle/>
            <a:p>
              <a:pPr algn="ctr"/>
              <a:r>
                <a:rPr lang="en-US" altLang="zh-CN" sz="2400" dirty="0" smtClean="0">
                  <a:solidFill>
                    <a:schemeClr val="bg1"/>
                  </a:solidFill>
                  <a:latin typeface="Century Gothic" panose="020B0502020202020204" pitchFamily="34" charset="0"/>
                </a:rPr>
                <a:t>PART 04</a:t>
              </a:r>
              <a:endParaRPr lang="en-US" altLang="zh-CN" sz="2400" dirty="0" smtClean="0">
                <a:solidFill>
                  <a:schemeClr val="bg1"/>
                </a:solidFill>
                <a:latin typeface="Century Gothic" panose="020B0502020202020204" pitchFamily="34" charset="0"/>
              </a:endParaRPr>
            </a:p>
          </p:txBody>
        </p:sp>
      </p:grpSp>
      <p:grpSp>
        <p:nvGrpSpPr>
          <p:cNvPr id="39" name="组合 38"/>
          <p:cNvGrpSpPr/>
          <p:nvPr/>
        </p:nvGrpSpPr>
        <p:grpSpPr>
          <a:xfrm>
            <a:off x="4212505" y="593699"/>
            <a:ext cx="3766991" cy="716500"/>
            <a:chOff x="2976152" y="4708118"/>
            <a:chExt cx="3766991" cy="716500"/>
          </a:xfrm>
        </p:grpSpPr>
        <p:sp>
          <p:nvSpPr>
            <p:cNvPr id="40" name="文本框 39"/>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endParaRPr lang="en-US" altLang="zh-CN" sz="1050" dirty="0" smtClean="0">
                <a:solidFill>
                  <a:schemeClr val="accent1"/>
                </a:solidFill>
                <a:latin typeface="Century Gothic" panose="020B0502020202020204" pitchFamily="34" charset="0"/>
              </a:endParaRPr>
            </a:p>
          </p:txBody>
        </p:sp>
        <p:sp>
          <p:nvSpPr>
            <p:cNvPr id="41" name="文本框 40"/>
            <p:cNvSpPr txBox="1"/>
            <p:nvPr/>
          </p:nvSpPr>
          <p:spPr>
            <a:xfrm>
              <a:off x="3877621" y="4708118"/>
              <a:ext cx="1964055"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遇见的困难</a:t>
              </a:r>
              <a:endParaRPr lang="zh-CN" altLang="en-US" sz="2800" b="1" dirty="0">
                <a:solidFill>
                  <a:schemeClr val="tx1">
                    <a:lumMod val="85000"/>
                    <a:lumOff val="15000"/>
                  </a:schemeClr>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1000" fill="hold"/>
                                        <p:tgtEl>
                                          <p:spTgt spid="69"/>
                                        </p:tgtEl>
                                        <p:attrNameLst>
                                          <p:attrName>ppt_w</p:attrName>
                                        </p:attrNameLst>
                                      </p:cBhvr>
                                      <p:tavLst>
                                        <p:tav tm="0">
                                          <p:val>
                                            <p:fltVal val="0"/>
                                          </p:val>
                                        </p:tav>
                                        <p:tav tm="100000">
                                          <p:val>
                                            <p:strVal val="#ppt_w"/>
                                          </p:val>
                                        </p:tav>
                                      </p:tavLst>
                                    </p:anim>
                                    <p:anim calcmode="lin" valueType="num">
                                      <p:cBhvr>
                                        <p:cTn id="8" dur="1000" fill="hold"/>
                                        <p:tgtEl>
                                          <p:spTgt spid="69"/>
                                        </p:tgtEl>
                                        <p:attrNameLst>
                                          <p:attrName>ppt_h</p:attrName>
                                        </p:attrNameLst>
                                      </p:cBhvr>
                                      <p:tavLst>
                                        <p:tav tm="0">
                                          <p:val>
                                            <p:fltVal val="0"/>
                                          </p:val>
                                        </p:tav>
                                        <p:tav tm="100000">
                                          <p:val>
                                            <p:strVal val="#ppt_h"/>
                                          </p:val>
                                        </p:tav>
                                      </p:tavLst>
                                    </p:anim>
                                    <p:anim calcmode="lin" valueType="num">
                                      <p:cBhvr>
                                        <p:cTn id="9" dur="1000" fill="hold"/>
                                        <p:tgtEl>
                                          <p:spTgt spid="69"/>
                                        </p:tgtEl>
                                        <p:attrNameLst>
                                          <p:attrName>style.rotation</p:attrName>
                                        </p:attrNameLst>
                                      </p:cBhvr>
                                      <p:tavLst>
                                        <p:tav tm="0">
                                          <p:val>
                                            <p:fltVal val="90"/>
                                          </p:val>
                                        </p:tav>
                                        <p:tav tm="100000">
                                          <p:val>
                                            <p:fltVal val="0"/>
                                          </p:val>
                                        </p:tav>
                                      </p:tavLst>
                                    </p:anim>
                                    <p:animEffect transition="in" filter="fade">
                                      <p:cBhvr>
                                        <p:cTn id="10" dur="1000"/>
                                        <p:tgtEl>
                                          <p:spTgt spid="69"/>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p:cTn id="14" dur="500" fill="hold"/>
                                        <p:tgtEl>
                                          <p:spTgt spid="17"/>
                                        </p:tgtEl>
                                        <p:attrNameLst>
                                          <p:attrName>ppt_w</p:attrName>
                                        </p:attrNameLst>
                                      </p:cBhvr>
                                      <p:tavLst>
                                        <p:tav tm="0">
                                          <p:val>
                                            <p:fltVal val="0"/>
                                          </p:val>
                                        </p:tav>
                                        <p:tav tm="100000">
                                          <p:val>
                                            <p:strVal val="#ppt_w"/>
                                          </p:val>
                                        </p:tav>
                                      </p:tavLst>
                                    </p:anim>
                                    <p:anim calcmode="lin" valueType="num">
                                      <p:cBhvr>
                                        <p:cTn id="15" dur="500" fill="hold"/>
                                        <p:tgtEl>
                                          <p:spTgt spid="17"/>
                                        </p:tgtEl>
                                        <p:attrNameLst>
                                          <p:attrName>ppt_h</p:attrName>
                                        </p:attrNameLst>
                                      </p:cBhvr>
                                      <p:tavLst>
                                        <p:tav tm="0">
                                          <p:val>
                                            <p:fltVal val="0"/>
                                          </p:val>
                                        </p:tav>
                                        <p:tav tm="100000">
                                          <p:val>
                                            <p:strVal val="#ppt_h"/>
                                          </p:val>
                                        </p:tav>
                                      </p:tavLst>
                                    </p:anim>
                                    <p:animEffect transition="in" filter="fade">
                                      <p:cBhvr>
                                        <p:cTn id="16" dur="500"/>
                                        <p:tgtEl>
                                          <p:spTgt spid="1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childTnLst>
                          </p:cTn>
                        </p:par>
                        <p:par>
                          <p:cTn id="32" fill="hold">
                            <p:stCondLst>
                              <p:cond delay="1500"/>
                            </p:stCondLst>
                            <p:childTnLst>
                              <p:par>
                                <p:cTn id="33" presetID="2" presetClass="entr" presetSubtype="8"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fill="hold"/>
                                        <p:tgtEl>
                                          <p:spTgt spid="59"/>
                                        </p:tgtEl>
                                        <p:attrNameLst>
                                          <p:attrName>ppt_x</p:attrName>
                                        </p:attrNameLst>
                                      </p:cBhvr>
                                      <p:tavLst>
                                        <p:tav tm="0">
                                          <p:val>
                                            <p:strVal val="0-#ppt_w/2"/>
                                          </p:val>
                                        </p:tav>
                                        <p:tav tm="100000">
                                          <p:val>
                                            <p:strVal val="#ppt_x"/>
                                          </p:val>
                                        </p:tav>
                                      </p:tavLst>
                                    </p:anim>
                                    <p:anim calcmode="lin" valueType="num">
                                      <p:cBhvr additive="base">
                                        <p:cTn id="36" dur="500" fill="hold"/>
                                        <p:tgtEl>
                                          <p:spTgt spid="5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fill="hold"/>
                                        <p:tgtEl>
                                          <p:spTgt spid="62"/>
                                        </p:tgtEl>
                                        <p:attrNameLst>
                                          <p:attrName>ppt_x</p:attrName>
                                        </p:attrNameLst>
                                      </p:cBhvr>
                                      <p:tavLst>
                                        <p:tav tm="0">
                                          <p:val>
                                            <p:strVal val="0-#ppt_w/2"/>
                                          </p:val>
                                        </p:tav>
                                        <p:tav tm="100000">
                                          <p:val>
                                            <p:strVal val="#ppt_x"/>
                                          </p:val>
                                        </p:tav>
                                      </p:tavLst>
                                    </p:anim>
                                    <p:anim calcmode="lin" valueType="num">
                                      <p:cBhvr additive="base">
                                        <p:cTn id="40" dur="500" fill="hold"/>
                                        <p:tgtEl>
                                          <p:spTgt spid="6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1+#ppt_w/2"/>
                                          </p:val>
                                        </p:tav>
                                        <p:tav tm="100000">
                                          <p:val>
                                            <p:strVal val="#ppt_x"/>
                                          </p:val>
                                        </p:tav>
                                      </p:tavLst>
                                    </p:anim>
                                    <p:anim calcmode="lin" valueType="num">
                                      <p:cBhvr additive="base">
                                        <p:cTn id="48"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0" grpId="0" bldLvl="0" animBg="1"/>
      <p:bldP spid="31" grpId="0" animBg="1"/>
      <p:bldP spid="3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080882" y="2723626"/>
            <a:ext cx="3220470" cy="1875997"/>
            <a:chOff x="1036432" y="3170666"/>
            <a:chExt cx="3220470" cy="1875997"/>
          </a:xfrm>
        </p:grpSpPr>
        <p:sp>
          <p:nvSpPr>
            <p:cNvPr id="21" name="矩形 20"/>
            <p:cNvSpPr/>
            <p:nvPr/>
          </p:nvSpPr>
          <p:spPr>
            <a:xfrm>
              <a:off x="1036432" y="3257176"/>
              <a:ext cx="3220470" cy="1789487"/>
            </a:xfrm>
            <a:prstGeom prst="rect">
              <a:avLst/>
            </a:prstGeom>
            <a:noFill/>
            <a:ln w="635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2" name="矩形 21"/>
            <p:cNvSpPr/>
            <p:nvPr/>
          </p:nvSpPr>
          <p:spPr>
            <a:xfrm>
              <a:off x="1123961" y="3170666"/>
              <a:ext cx="763707" cy="88820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t>01</a:t>
              </a:r>
              <a:endParaRPr lang="en-US"/>
            </a:p>
          </p:txBody>
        </p:sp>
        <p:sp>
          <p:nvSpPr>
            <p:cNvPr id="15" name="矩形 14"/>
            <p:cNvSpPr/>
            <p:nvPr/>
          </p:nvSpPr>
          <p:spPr>
            <a:xfrm>
              <a:off x="1136661" y="4165705"/>
              <a:ext cx="2990839" cy="53340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经过这次一个不大不小的项目，我们也在开发过程中加强了自己的编程能力</a:t>
              </a:r>
              <a:endParaRPr lang="zh-CN" altLang="en-US" sz="1200" dirty="0">
                <a:solidFill>
                  <a:schemeClr val="tx1">
                    <a:lumMod val="50000"/>
                    <a:lumOff val="50000"/>
                  </a:schemeClr>
                </a:solidFill>
              </a:endParaRPr>
            </a:p>
          </p:txBody>
        </p:sp>
        <p:sp>
          <p:nvSpPr>
            <p:cNvPr id="16" name="矩形 15"/>
            <p:cNvSpPr/>
            <p:nvPr/>
          </p:nvSpPr>
          <p:spPr>
            <a:xfrm>
              <a:off x="2003696" y="3422212"/>
              <a:ext cx="1655371"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编程能力的提升</a:t>
              </a:r>
              <a:endParaRPr lang="zh-CN" altLang="en-US" sz="1600" b="1" dirty="0">
                <a:solidFill>
                  <a:schemeClr val="tx1">
                    <a:lumMod val="75000"/>
                    <a:lumOff val="25000"/>
                  </a:schemeClr>
                </a:solidFill>
              </a:endParaRPr>
            </a:p>
          </p:txBody>
        </p:sp>
      </p:grpSp>
      <p:grpSp>
        <p:nvGrpSpPr>
          <p:cNvPr id="6" name="组合 5"/>
          <p:cNvGrpSpPr/>
          <p:nvPr/>
        </p:nvGrpSpPr>
        <p:grpSpPr>
          <a:xfrm>
            <a:off x="4530215" y="2723626"/>
            <a:ext cx="3220470" cy="1875997"/>
            <a:chOff x="4485765" y="3170666"/>
            <a:chExt cx="3220470" cy="1875997"/>
          </a:xfrm>
        </p:grpSpPr>
        <p:sp>
          <p:nvSpPr>
            <p:cNvPr id="7" name="矩形 6"/>
            <p:cNvSpPr/>
            <p:nvPr/>
          </p:nvSpPr>
          <p:spPr>
            <a:xfrm>
              <a:off x="4485765" y="3257176"/>
              <a:ext cx="3220470" cy="1789487"/>
            </a:xfrm>
            <a:prstGeom prst="rect">
              <a:avLst/>
            </a:prstGeom>
            <a:noFill/>
            <a:ln w="635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8" name="矩形 7"/>
            <p:cNvSpPr/>
            <p:nvPr/>
          </p:nvSpPr>
          <p:spPr>
            <a:xfrm>
              <a:off x="4573294" y="3170666"/>
              <a:ext cx="763707" cy="88820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t>02</a:t>
              </a:r>
              <a:endParaRPr lang="en-US"/>
            </a:p>
          </p:txBody>
        </p:sp>
        <p:sp>
          <p:nvSpPr>
            <p:cNvPr id="17" name="矩形 16"/>
            <p:cNvSpPr/>
            <p:nvPr/>
          </p:nvSpPr>
          <p:spPr>
            <a:xfrm>
              <a:off x="5461125" y="3421491"/>
              <a:ext cx="1922780"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宝贵的开发经历</a:t>
              </a:r>
              <a:endParaRPr lang="zh-CN" altLang="en-US" sz="1600" b="1" dirty="0">
                <a:solidFill>
                  <a:schemeClr val="tx1">
                    <a:lumMod val="75000"/>
                    <a:lumOff val="25000"/>
                  </a:schemeClr>
                </a:solidFill>
              </a:endParaRPr>
            </a:p>
          </p:txBody>
        </p:sp>
        <p:sp>
          <p:nvSpPr>
            <p:cNvPr id="19" name="矩形 18"/>
            <p:cNvSpPr/>
            <p:nvPr/>
          </p:nvSpPr>
          <p:spPr>
            <a:xfrm>
              <a:off x="4600064" y="4070455"/>
              <a:ext cx="2990839" cy="975995"/>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一开始我们的目标是奔着实用去开发的，但是在开发过程中就发现，这个功能这样写出来根本不能用，这是项目管理的问题，也是开发经验的不足。</a:t>
              </a:r>
              <a:endParaRPr lang="zh-CN" altLang="en-US" sz="1200" dirty="0">
                <a:solidFill>
                  <a:schemeClr val="tx1">
                    <a:lumMod val="50000"/>
                    <a:lumOff val="50000"/>
                  </a:schemeClr>
                </a:solidFill>
              </a:endParaRPr>
            </a:p>
          </p:txBody>
        </p:sp>
      </p:grpSp>
      <p:grpSp>
        <p:nvGrpSpPr>
          <p:cNvPr id="9" name="组合 8"/>
          <p:cNvGrpSpPr/>
          <p:nvPr/>
        </p:nvGrpSpPr>
        <p:grpSpPr>
          <a:xfrm>
            <a:off x="7979547" y="2723626"/>
            <a:ext cx="3220470" cy="1875997"/>
            <a:chOff x="7935097" y="3170666"/>
            <a:chExt cx="3220470" cy="1875997"/>
          </a:xfrm>
        </p:grpSpPr>
        <p:sp>
          <p:nvSpPr>
            <p:cNvPr id="12" name="矩形 11"/>
            <p:cNvSpPr/>
            <p:nvPr/>
          </p:nvSpPr>
          <p:spPr>
            <a:xfrm>
              <a:off x="7935097" y="3257176"/>
              <a:ext cx="3220470" cy="1789487"/>
            </a:xfrm>
            <a:prstGeom prst="rect">
              <a:avLst/>
            </a:prstGeom>
            <a:noFill/>
            <a:ln w="635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3" name="矩形 12"/>
            <p:cNvSpPr/>
            <p:nvPr/>
          </p:nvSpPr>
          <p:spPr>
            <a:xfrm>
              <a:off x="8022626" y="3170666"/>
              <a:ext cx="763707" cy="88820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dirty="0"/>
                <a:t>03</a:t>
              </a:r>
              <a:endParaRPr lang="en-US" dirty="0"/>
            </a:p>
          </p:txBody>
        </p:sp>
        <p:sp>
          <p:nvSpPr>
            <p:cNvPr id="18" name="矩形 17"/>
            <p:cNvSpPr/>
            <p:nvPr/>
          </p:nvSpPr>
          <p:spPr>
            <a:xfrm>
              <a:off x="8899998" y="3422212"/>
              <a:ext cx="1655371" cy="386080"/>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75000"/>
                      <a:lumOff val="25000"/>
                    </a:schemeClr>
                  </a:solidFill>
                </a:rPr>
                <a:t>懂得团队合作</a:t>
              </a:r>
              <a:endParaRPr lang="zh-CN" altLang="en-US" sz="1600" b="1" dirty="0">
                <a:solidFill>
                  <a:schemeClr val="tx1">
                    <a:lumMod val="75000"/>
                    <a:lumOff val="25000"/>
                  </a:schemeClr>
                </a:solidFill>
              </a:endParaRPr>
            </a:p>
          </p:txBody>
        </p:sp>
        <p:sp>
          <p:nvSpPr>
            <p:cNvPr id="20" name="矩形 19"/>
            <p:cNvSpPr/>
            <p:nvPr/>
          </p:nvSpPr>
          <p:spPr>
            <a:xfrm>
              <a:off x="8049912" y="4059025"/>
              <a:ext cx="2990839" cy="975995"/>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50000"/>
                      <a:lumOff val="50000"/>
                    </a:schemeClr>
                  </a:solidFill>
                </a:rPr>
                <a:t>有过这次经历我们对于一个团队项目的开发流程也有了更清楚的认识，同时也深刻感受到了上课时讲述的软件开发过程中可能会遇见的问题。</a:t>
              </a:r>
              <a:endParaRPr lang="zh-CN" altLang="en-US" sz="1200" dirty="0">
                <a:solidFill>
                  <a:schemeClr val="tx1">
                    <a:lumMod val="50000"/>
                    <a:lumOff val="50000"/>
                  </a:schemeClr>
                </a:solidFill>
              </a:endParaRPr>
            </a:p>
          </p:txBody>
        </p:sp>
      </p:grpSp>
      <p:grpSp>
        <p:nvGrpSpPr>
          <p:cNvPr id="24" name="组合 23"/>
          <p:cNvGrpSpPr/>
          <p:nvPr/>
        </p:nvGrpSpPr>
        <p:grpSpPr>
          <a:xfrm>
            <a:off x="4212505" y="818489"/>
            <a:ext cx="3766991" cy="521970"/>
            <a:chOff x="2976152" y="5171668"/>
            <a:chExt cx="3766991" cy="521970"/>
          </a:xfrm>
        </p:grpSpPr>
        <p:sp>
          <p:nvSpPr>
            <p:cNvPr id="25" name="文本框 2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endParaRPr lang="en-US" altLang="zh-CN" sz="1050" dirty="0" smtClean="0">
                <a:solidFill>
                  <a:schemeClr val="accent1"/>
                </a:solidFill>
                <a:latin typeface="Century Gothic" panose="020B0502020202020204" pitchFamily="34" charset="0"/>
              </a:endParaRPr>
            </a:p>
          </p:txBody>
        </p:sp>
        <p:sp>
          <p:nvSpPr>
            <p:cNvPr id="26" name="文本框 25"/>
            <p:cNvSpPr txBox="1"/>
            <p:nvPr/>
          </p:nvSpPr>
          <p:spPr>
            <a:xfrm>
              <a:off x="3689661" y="5171668"/>
              <a:ext cx="1964055"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我们的收获</a:t>
              </a:r>
              <a:endParaRPr lang="zh-CN" altLang="en-US" sz="2800" b="1" dirty="0">
                <a:solidFill>
                  <a:schemeClr val="tx1">
                    <a:lumMod val="85000"/>
                    <a:lumOff val="1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4804687" y="2294038"/>
            <a:ext cx="1354015" cy="1354012"/>
            <a:chOff x="4804687" y="2294038"/>
            <a:chExt cx="1354015" cy="1354012"/>
          </a:xfrm>
        </p:grpSpPr>
        <p:sp>
          <p:nvSpPr>
            <p:cNvPr id="5" name="ïṧḷïḓê-任意多边形: 形状 4"/>
            <p:cNvSpPr/>
            <p:nvPr/>
          </p:nvSpPr>
          <p:spPr>
            <a:xfrm>
              <a:off x="4804687" y="2294038"/>
              <a:ext cx="1354015" cy="1354012"/>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tx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scene3d>
                <a:camera prst="orthographicFront"/>
                <a:lightRig rig="threePt" dir="t"/>
              </a:scene3d>
              <a:sp3d contourW="12700"/>
            </a:bodyPr>
            <a:lstStyle/>
            <a:p>
              <a:pPr algn="ctr"/>
            </a:p>
          </p:txBody>
        </p:sp>
        <p:sp>
          <p:nvSpPr>
            <p:cNvPr id="6" name="ïṧḷïḓê-Oval 5"/>
            <p:cNvSpPr/>
            <p:nvPr/>
          </p:nvSpPr>
          <p:spPr>
            <a:xfrm>
              <a:off x="5061660" y="2551010"/>
              <a:ext cx="840068" cy="840068"/>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normAutofit/>
              <a:scene3d>
                <a:camera prst="orthographicFront"/>
                <a:lightRig rig="threePt" dir="t"/>
              </a:scene3d>
              <a:sp3d contourW="12700"/>
            </a:bodyPr>
            <a:lstStyle/>
            <a:p>
              <a:pPr algn="ctr"/>
              <a:r>
                <a:rPr lang="zh-CN" altLang="en-US" sz="1400">
                  <a:solidFill>
                    <a:schemeClr val="tx1"/>
                  </a:solidFill>
                </a:rPr>
                <a:t>作</a:t>
              </a:r>
              <a:endParaRPr lang="zh-CN" altLang="en-US" sz="1400">
                <a:solidFill>
                  <a:schemeClr val="tx1"/>
                </a:solidFill>
              </a:endParaRPr>
            </a:p>
          </p:txBody>
        </p:sp>
      </p:grpSp>
      <p:grpSp>
        <p:nvGrpSpPr>
          <p:cNvPr id="55" name="组合 54"/>
          <p:cNvGrpSpPr/>
          <p:nvPr/>
        </p:nvGrpSpPr>
        <p:grpSpPr>
          <a:xfrm>
            <a:off x="7966176" y="2311291"/>
            <a:ext cx="1354015" cy="1354012"/>
            <a:chOff x="7966176" y="2311291"/>
            <a:chExt cx="1354015" cy="1354012"/>
          </a:xfrm>
        </p:grpSpPr>
        <p:sp>
          <p:nvSpPr>
            <p:cNvPr id="9" name="ïṧḷïḓê-任意多边形: 形状 10"/>
            <p:cNvSpPr/>
            <p:nvPr/>
          </p:nvSpPr>
          <p:spPr>
            <a:xfrm>
              <a:off x="7966176" y="2311291"/>
              <a:ext cx="1354015" cy="1354012"/>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tx1">
                <a:lumMod val="40000"/>
                <a:lumOff val="6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anchor="ctr" anchorCtr="1">
              <a:normAutofit/>
              <a:scene3d>
                <a:camera prst="orthographicFront"/>
                <a:lightRig rig="threePt" dir="t"/>
              </a:scene3d>
              <a:sp3d contourW="12700"/>
            </a:bodyPr>
            <a:lstStyle/>
            <a:p>
              <a:pPr algn="ctr" defTabSz="1777365">
                <a:lnSpc>
                  <a:spcPct val="120000"/>
                </a:lnSpc>
                <a:spcBef>
                  <a:spcPct val="0"/>
                </a:spcBef>
                <a:spcAft>
                  <a:spcPct val="0"/>
                </a:spcAft>
              </a:pPr>
              <a:r>
                <a:rPr lang="zh-CN" altLang="en-US" sz="1400">
                  <a:solidFill>
                    <a:schemeClr val="tx1"/>
                  </a:solidFill>
                </a:rPr>
                <a:t>关键词</a:t>
              </a:r>
              <a:endParaRPr lang="zh-CN" altLang="en-US" sz="1400">
                <a:solidFill>
                  <a:schemeClr val="tx1"/>
                </a:solidFill>
              </a:endParaRPr>
            </a:p>
          </p:txBody>
        </p:sp>
        <p:sp>
          <p:nvSpPr>
            <p:cNvPr id="10" name="ïṧḷïḓê-Oval 9"/>
            <p:cNvSpPr/>
            <p:nvPr/>
          </p:nvSpPr>
          <p:spPr>
            <a:xfrm>
              <a:off x="8223149" y="2568263"/>
              <a:ext cx="840068" cy="840068"/>
            </a:xfrm>
            <a:prstGeom prst="ellipse">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normAutofit/>
              <a:scene3d>
                <a:camera prst="orthographicFront"/>
                <a:lightRig rig="threePt" dir="t"/>
              </a:scene3d>
              <a:sp3d contourW="12700"/>
            </a:bodyPr>
            <a:lstStyle/>
            <a:p>
              <a:pPr algn="ctr"/>
              <a:r>
                <a:rPr lang="zh-CN" altLang="en-US" sz="1400">
                  <a:solidFill>
                    <a:schemeClr val="tx1"/>
                  </a:solidFill>
                </a:rPr>
                <a:t>赢</a:t>
              </a:r>
              <a:endParaRPr lang="zh-CN" altLang="en-US" sz="1400">
                <a:solidFill>
                  <a:schemeClr val="tx1"/>
                </a:solidFill>
              </a:endParaRPr>
            </a:p>
          </p:txBody>
        </p:sp>
      </p:grpSp>
      <p:sp>
        <p:nvSpPr>
          <p:cNvPr id="11" name="ïṧḷïḓê-Arc 10"/>
          <p:cNvSpPr/>
          <p:nvPr/>
        </p:nvSpPr>
        <p:spPr>
          <a:xfrm rot="19051047">
            <a:off x="4025027" y="1978352"/>
            <a:ext cx="1432729" cy="1432729"/>
          </a:xfrm>
          <a:prstGeom prst="arc">
            <a:avLst/>
          </a:prstGeom>
          <a:ln w="28575">
            <a:solidFill>
              <a:schemeClr val="bg1">
                <a:lumMod val="85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txBody>
          <a:bodyPr lIns="0" tIns="0" rIns="0" bIns="0" anchor="ctr">
            <a:scene3d>
              <a:camera prst="orthographicFront"/>
              <a:lightRig rig="threePt" dir="t"/>
            </a:scene3d>
            <a:sp3d contourW="12700"/>
          </a:bodyPr>
          <a:lstStyle/>
          <a:p>
            <a:pPr algn="ctr"/>
          </a:p>
        </p:txBody>
      </p:sp>
      <p:sp>
        <p:nvSpPr>
          <p:cNvPr id="12" name="ïṧḷïḓê-Arc 11"/>
          <p:cNvSpPr/>
          <p:nvPr/>
        </p:nvSpPr>
        <p:spPr>
          <a:xfrm rot="19051047">
            <a:off x="7128908" y="1978351"/>
            <a:ext cx="1432729" cy="1432729"/>
          </a:xfrm>
          <a:prstGeom prst="arc">
            <a:avLst/>
          </a:prstGeom>
          <a:ln w="28575">
            <a:solidFill>
              <a:schemeClr val="bg1">
                <a:lumMod val="85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txBody>
          <a:bodyPr lIns="0" tIns="0" rIns="0" bIns="0" anchor="ctr">
            <a:scene3d>
              <a:camera prst="orthographicFront"/>
              <a:lightRig rig="threePt" dir="t"/>
            </a:scene3d>
            <a:sp3d contourW="12700"/>
          </a:bodyPr>
          <a:lstStyle/>
          <a:p>
            <a:pPr algn="ctr"/>
          </a:p>
        </p:txBody>
      </p:sp>
      <p:sp>
        <p:nvSpPr>
          <p:cNvPr id="13" name="is1ide-Arc 12"/>
          <p:cNvSpPr/>
          <p:nvPr/>
        </p:nvSpPr>
        <p:spPr>
          <a:xfrm rot="2548953" flipV="1">
            <a:off x="5285748" y="2652823"/>
            <a:ext cx="1432729" cy="1432729"/>
          </a:xfrm>
          <a:prstGeom prst="arc">
            <a:avLst/>
          </a:prstGeom>
          <a:ln w="28575">
            <a:solidFill>
              <a:schemeClr val="bg1">
                <a:lumMod val="85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txBody>
          <a:bodyPr lIns="0" tIns="0" rIns="0" bIns="0" anchor="ctr">
            <a:scene3d>
              <a:camera prst="orthographicFront"/>
              <a:lightRig rig="threePt" dir="t"/>
            </a:scene3d>
            <a:sp3d contourW="12700"/>
          </a:bodyPr>
          <a:lstStyle/>
          <a:p>
            <a:pPr algn="ctr"/>
          </a:p>
        </p:txBody>
      </p:sp>
      <p:grpSp>
        <p:nvGrpSpPr>
          <p:cNvPr id="52" name="组合 51"/>
          <p:cNvGrpSpPr/>
          <p:nvPr/>
        </p:nvGrpSpPr>
        <p:grpSpPr>
          <a:xfrm>
            <a:off x="2871809" y="2252236"/>
            <a:ext cx="1951143" cy="1951139"/>
            <a:chOff x="2871809" y="2252236"/>
            <a:chExt cx="1951143" cy="1951139"/>
          </a:xfrm>
        </p:grpSpPr>
        <p:sp>
          <p:nvSpPr>
            <p:cNvPr id="3" name="ïṧḷïḓê-任意多边形: 形状 2"/>
            <p:cNvSpPr/>
            <p:nvPr/>
          </p:nvSpPr>
          <p:spPr>
            <a:xfrm>
              <a:off x="2871809" y="2252236"/>
              <a:ext cx="1951143" cy="19511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scene3d>
                <a:camera prst="orthographicFront"/>
                <a:lightRig rig="threePt" dir="t"/>
              </a:scene3d>
              <a:sp3d contourW="12700"/>
            </a:bodyPr>
            <a:lstStyle/>
            <a:p>
              <a:pPr algn="ctr"/>
            </a:p>
          </p:txBody>
        </p:sp>
        <p:sp>
          <p:nvSpPr>
            <p:cNvPr id="4" name="ïṧḷïḓê-Oval 3"/>
            <p:cNvSpPr/>
            <p:nvPr/>
          </p:nvSpPr>
          <p:spPr>
            <a:xfrm>
              <a:off x="3242109" y="2622534"/>
              <a:ext cx="1210543" cy="1210542"/>
            </a:xfrm>
            <a:prstGeom prst="ellipse">
              <a:avLst/>
            </a:prstGeom>
            <a:solidFill>
              <a:schemeClr val="accent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bodyPr>
            <a:lstStyle/>
            <a:p>
              <a:pPr algn="ctr"/>
            </a:p>
          </p:txBody>
        </p:sp>
        <p:grpSp>
          <p:nvGrpSpPr>
            <p:cNvPr id="14" name="组合 13"/>
            <p:cNvGrpSpPr/>
            <p:nvPr/>
          </p:nvGrpSpPr>
          <p:grpSpPr>
            <a:xfrm>
              <a:off x="3253333" y="2856779"/>
              <a:ext cx="1188094" cy="795393"/>
              <a:chOff x="3265256" y="3396025"/>
              <a:chExt cx="1188094" cy="795393"/>
            </a:xfrm>
          </p:grpSpPr>
          <p:sp>
            <p:nvSpPr>
              <p:cNvPr id="38" name="is1ide-任意多边形: 形状 23"/>
              <p:cNvSpPr/>
              <p:nvPr/>
            </p:nvSpPr>
            <p:spPr bwMode="auto">
              <a:xfrm>
                <a:off x="3706258" y="3396025"/>
                <a:ext cx="306090" cy="291915"/>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lIns="0" tIns="0" rIns="0" bIns="0" anchor="ctr">
                <a:scene3d>
                  <a:camera prst="orthographicFront"/>
                  <a:lightRig rig="threePt" dir="t"/>
                </a:scene3d>
                <a:sp3d contourW="12700"/>
              </a:bodyPr>
              <a:lstStyle/>
              <a:p>
                <a:pPr algn="ctr"/>
              </a:p>
            </p:txBody>
          </p:sp>
          <p:sp>
            <p:nvSpPr>
              <p:cNvPr id="39" name="is1ide-文本框 24"/>
              <p:cNvSpPr txBox="1"/>
              <p:nvPr/>
            </p:nvSpPr>
            <p:spPr>
              <a:xfrm>
                <a:off x="3265256" y="3627154"/>
                <a:ext cx="1188094" cy="564264"/>
              </a:xfrm>
              <a:prstGeom prst="rect">
                <a:avLst/>
              </a:prstGeom>
              <a:noFill/>
            </p:spPr>
            <p:txBody>
              <a:bodyPr wrap="none" lIns="0" tIns="0" rIns="0" bIns="0" anchor="ctr" anchorCtr="0">
                <a:normAutofit/>
                <a:scene3d>
                  <a:camera prst="orthographicFront"/>
                  <a:lightRig rig="threePt" dir="t"/>
                </a:scene3d>
                <a:sp3d contourW="12700"/>
              </a:bodyPr>
              <a:lstStyle/>
              <a:p>
                <a:pPr algn="ctr"/>
                <a:r>
                  <a:rPr lang="zh-CN" altLang="en-US" sz="1600" dirty="0">
                    <a:solidFill>
                      <a:schemeClr val="bg1"/>
                    </a:solidFill>
                  </a:rPr>
                  <a:t>合</a:t>
                </a:r>
                <a:endParaRPr lang="zh-CN" altLang="en-US" sz="1600" dirty="0">
                  <a:solidFill>
                    <a:schemeClr val="bg1"/>
                  </a:solidFill>
                </a:endParaRPr>
              </a:p>
            </p:txBody>
          </p:sp>
        </p:grpSp>
      </p:grpSp>
      <p:grpSp>
        <p:nvGrpSpPr>
          <p:cNvPr id="54" name="组合 53"/>
          <p:cNvGrpSpPr/>
          <p:nvPr/>
        </p:nvGrpSpPr>
        <p:grpSpPr>
          <a:xfrm>
            <a:off x="6092077" y="2252236"/>
            <a:ext cx="1951143" cy="1951139"/>
            <a:chOff x="6092077" y="2252236"/>
            <a:chExt cx="1951143" cy="1951139"/>
          </a:xfrm>
        </p:grpSpPr>
        <p:sp>
          <p:nvSpPr>
            <p:cNvPr id="7" name="ïṧḷïḓê-任意多边形: 形状 7"/>
            <p:cNvSpPr/>
            <p:nvPr/>
          </p:nvSpPr>
          <p:spPr>
            <a:xfrm>
              <a:off x="6092077" y="2252236"/>
              <a:ext cx="1951143" cy="195113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scene3d>
                <a:camera prst="orthographicFront"/>
                <a:lightRig rig="threePt" dir="t"/>
              </a:scene3d>
              <a:sp3d contourW="12700"/>
            </a:bodyPr>
            <a:lstStyle/>
            <a:p>
              <a:pPr algn="ctr"/>
            </a:p>
          </p:txBody>
        </p:sp>
        <p:sp>
          <p:nvSpPr>
            <p:cNvPr id="8" name="ïṧḷïḓê-Oval 7"/>
            <p:cNvSpPr/>
            <p:nvPr/>
          </p:nvSpPr>
          <p:spPr>
            <a:xfrm>
              <a:off x="6462377" y="2622534"/>
              <a:ext cx="1210543" cy="1210542"/>
            </a:xfrm>
            <a:prstGeom prst="ellipse">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bodyPr>
            <a:lstStyle/>
            <a:p>
              <a:pPr algn="ctr"/>
            </a:p>
          </p:txBody>
        </p:sp>
        <p:grpSp>
          <p:nvGrpSpPr>
            <p:cNvPr id="15" name="组合 14"/>
            <p:cNvGrpSpPr/>
            <p:nvPr/>
          </p:nvGrpSpPr>
          <p:grpSpPr>
            <a:xfrm>
              <a:off x="6473601" y="2852930"/>
              <a:ext cx="1188094" cy="795471"/>
              <a:chOff x="3265256" y="3395947"/>
              <a:chExt cx="1188094" cy="795471"/>
            </a:xfrm>
          </p:grpSpPr>
          <p:sp>
            <p:nvSpPr>
              <p:cNvPr id="36" name="is1ide-任意多边形: 形状 58"/>
              <p:cNvSpPr/>
              <p:nvPr/>
            </p:nvSpPr>
            <p:spPr bwMode="auto">
              <a:xfrm>
                <a:off x="3706258" y="3395947"/>
                <a:ext cx="306090" cy="276832"/>
              </a:xfrm>
              <a:custGeom>
                <a:avLst/>
                <a:gdLst>
                  <a:gd name="connsiteX0" fmla="*/ 503202 w 607568"/>
                  <a:gd name="connsiteY0" fmla="*/ 459310 h 549494"/>
                  <a:gd name="connsiteX1" fmla="*/ 548364 w 607568"/>
                  <a:gd name="connsiteY1" fmla="*/ 504402 h 549494"/>
                  <a:gd name="connsiteX2" fmla="*/ 503202 w 607568"/>
                  <a:gd name="connsiteY2" fmla="*/ 549494 h 549494"/>
                  <a:gd name="connsiteX3" fmla="*/ 458040 w 607568"/>
                  <a:gd name="connsiteY3" fmla="*/ 504402 h 549494"/>
                  <a:gd name="connsiteX4" fmla="*/ 503202 w 607568"/>
                  <a:gd name="connsiteY4" fmla="*/ 459310 h 549494"/>
                  <a:gd name="connsiteX5" fmla="*/ 197795 w 607568"/>
                  <a:gd name="connsiteY5" fmla="*/ 459310 h 549494"/>
                  <a:gd name="connsiteX6" fmla="*/ 242957 w 607568"/>
                  <a:gd name="connsiteY6" fmla="*/ 504402 h 549494"/>
                  <a:gd name="connsiteX7" fmla="*/ 197795 w 607568"/>
                  <a:gd name="connsiteY7" fmla="*/ 549494 h 549494"/>
                  <a:gd name="connsiteX8" fmla="*/ 152633 w 607568"/>
                  <a:gd name="connsiteY8" fmla="*/ 504402 h 549494"/>
                  <a:gd name="connsiteX9" fmla="*/ 197795 w 607568"/>
                  <a:gd name="connsiteY9" fmla="*/ 459310 h 549494"/>
                  <a:gd name="connsiteX10" fmla="*/ 143318 w 607568"/>
                  <a:gd name="connsiteY10" fmla="*/ 390791 h 549494"/>
                  <a:gd name="connsiteX11" fmla="*/ 554573 w 607568"/>
                  <a:gd name="connsiteY11" fmla="*/ 390791 h 549494"/>
                  <a:gd name="connsiteX12" fmla="*/ 554573 w 607568"/>
                  <a:gd name="connsiteY12" fmla="*/ 437435 h 549494"/>
                  <a:gd name="connsiteX13" fmla="*/ 143318 w 607568"/>
                  <a:gd name="connsiteY13" fmla="*/ 437435 h 549494"/>
                  <a:gd name="connsiteX14" fmla="*/ 115304 w 607568"/>
                  <a:gd name="connsiteY14" fmla="*/ 313028 h 549494"/>
                  <a:gd name="connsiteX15" fmla="*/ 582659 w 607568"/>
                  <a:gd name="connsiteY15" fmla="*/ 313028 h 549494"/>
                  <a:gd name="connsiteX16" fmla="*/ 582659 w 607568"/>
                  <a:gd name="connsiteY16" fmla="*/ 359672 h 549494"/>
                  <a:gd name="connsiteX17" fmla="*/ 115304 w 607568"/>
                  <a:gd name="connsiteY17" fmla="*/ 359672 h 549494"/>
                  <a:gd name="connsiteX18" fmla="*/ 0 w 607568"/>
                  <a:gd name="connsiteY18" fmla="*/ 169922 h 549494"/>
                  <a:gd name="connsiteX19" fmla="*/ 78962 w 607568"/>
                  <a:gd name="connsiteY19" fmla="*/ 169922 h 549494"/>
                  <a:gd name="connsiteX20" fmla="*/ 108516 w 607568"/>
                  <a:gd name="connsiteY20" fmla="*/ 235254 h 549494"/>
                  <a:gd name="connsiteX21" fmla="*/ 607568 w 607568"/>
                  <a:gd name="connsiteY21" fmla="*/ 235254 h 549494"/>
                  <a:gd name="connsiteX22" fmla="*/ 607568 w 607568"/>
                  <a:gd name="connsiteY22" fmla="*/ 281909 h 549494"/>
                  <a:gd name="connsiteX23" fmla="*/ 78428 w 607568"/>
                  <a:gd name="connsiteY23" fmla="*/ 281909 h 549494"/>
                  <a:gd name="connsiteX24" fmla="*/ 48798 w 607568"/>
                  <a:gd name="connsiteY24" fmla="*/ 216577 h 549494"/>
                  <a:gd name="connsiteX25" fmla="*/ 0 w 607568"/>
                  <a:gd name="connsiteY25" fmla="*/ 216577 h 549494"/>
                  <a:gd name="connsiteX26" fmla="*/ 257720 w 607568"/>
                  <a:gd name="connsiteY26" fmla="*/ 0 h 549494"/>
                  <a:gd name="connsiteX27" fmla="*/ 254207 w 607568"/>
                  <a:gd name="connsiteY27" fmla="*/ 30201 h 549494"/>
                  <a:gd name="connsiteX28" fmla="*/ 407797 w 607568"/>
                  <a:gd name="connsiteY28" fmla="*/ 197372 h 549494"/>
                  <a:gd name="connsiteX29" fmla="*/ 241147 w 607568"/>
                  <a:gd name="connsiteY29" fmla="*/ 144063 h 549494"/>
                  <a:gd name="connsiteX30" fmla="*/ 237633 w 607568"/>
                  <a:gd name="connsiteY30" fmla="*/ 174264 h 549494"/>
                  <a:gd name="connsiteX31" fmla="*/ 115586 w 607568"/>
                  <a:gd name="connsiteY31" fmla="*/ 71993 h 54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568" h="549494">
                    <a:moveTo>
                      <a:pt x="503202" y="459310"/>
                    </a:moveTo>
                    <a:cubicBezTo>
                      <a:pt x="528144" y="459310"/>
                      <a:pt x="548364" y="479498"/>
                      <a:pt x="548364" y="504402"/>
                    </a:cubicBezTo>
                    <a:cubicBezTo>
                      <a:pt x="548364" y="529306"/>
                      <a:pt x="528144" y="549494"/>
                      <a:pt x="503202" y="549494"/>
                    </a:cubicBezTo>
                    <a:cubicBezTo>
                      <a:pt x="478260" y="549494"/>
                      <a:pt x="458040" y="529306"/>
                      <a:pt x="458040" y="504402"/>
                    </a:cubicBezTo>
                    <a:cubicBezTo>
                      <a:pt x="458040" y="479498"/>
                      <a:pt x="478260" y="459310"/>
                      <a:pt x="503202" y="459310"/>
                    </a:cubicBezTo>
                    <a:close/>
                    <a:moveTo>
                      <a:pt x="197795" y="459310"/>
                    </a:moveTo>
                    <a:cubicBezTo>
                      <a:pt x="222737" y="459310"/>
                      <a:pt x="242957" y="479498"/>
                      <a:pt x="242957" y="504402"/>
                    </a:cubicBezTo>
                    <a:cubicBezTo>
                      <a:pt x="242957" y="529306"/>
                      <a:pt x="222737" y="549494"/>
                      <a:pt x="197795" y="549494"/>
                    </a:cubicBezTo>
                    <a:cubicBezTo>
                      <a:pt x="172853" y="549494"/>
                      <a:pt x="152633" y="529306"/>
                      <a:pt x="152633" y="504402"/>
                    </a:cubicBezTo>
                    <a:cubicBezTo>
                      <a:pt x="152633" y="479498"/>
                      <a:pt x="172853" y="459310"/>
                      <a:pt x="197795" y="459310"/>
                    </a:cubicBezTo>
                    <a:close/>
                    <a:moveTo>
                      <a:pt x="143318" y="390791"/>
                    </a:moveTo>
                    <a:lnTo>
                      <a:pt x="554573" y="390791"/>
                    </a:lnTo>
                    <a:lnTo>
                      <a:pt x="554573" y="437435"/>
                    </a:lnTo>
                    <a:lnTo>
                      <a:pt x="143318" y="437435"/>
                    </a:lnTo>
                    <a:close/>
                    <a:moveTo>
                      <a:pt x="115304" y="313028"/>
                    </a:moveTo>
                    <a:lnTo>
                      <a:pt x="582659" y="313028"/>
                    </a:lnTo>
                    <a:lnTo>
                      <a:pt x="582659" y="359672"/>
                    </a:lnTo>
                    <a:lnTo>
                      <a:pt x="115304" y="359672"/>
                    </a:lnTo>
                    <a:close/>
                    <a:moveTo>
                      <a:pt x="0" y="169922"/>
                    </a:moveTo>
                    <a:lnTo>
                      <a:pt x="78962" y="169922"/>
                    </a:lnTo>
                    <a:lnTo>
                      <a:pt x="108516" y="235254"/>
                    </a:lnTo>
                    <a:lnTo>
                      <a:pt x="607568" y="235254"/>
                    </a:lnTo>
                    <a:lnTo>
                      <a:pt x="607568" y="281909"/>
                    </a:lnTo>
                    <a:lnTo>
                      <a:pt x="78428" y="281909"/>
                    </a:lnTo>
                    <a:lnTo>
                      <a:pt x="48798" y="216577"/>
                    </a:lnTo>
                    <a:lnTo>
                      <a:pt x="0" y="216577"/>
                    </a:lnTo>
                    <a:close/>
                    <a:moveTo>
                      <a:pt x="257720" y="0"/>
                    </a:moveTo>
                    <a:lnTo>
                      <a:pt x="254207" y="30201"/>
                    </a:lnTo>
                    <a:cubicBezTo>
                      <a:pt x="405964" y="47665"/>
                      <a:pt x="407797" y="197372"/>
                      <a:pt x="407797" y="197372"/>
                    </a:cubicBezTo>
                    <a:cubicBezTo>
                      <a:pt x="407797" y="197372"/>
                      <a:pt x="364340" y="158248"/>
                      <a:pt x="241147" y="144063"/>
                    </a:cubicBezTo>
                    <a:lnTo>
                      <a:pt x="237633" y="174264"/>
                    </a:lnTo>
                    <a:lnTo>
                      <a:pt x="115586" y="71993"/>
                    </a:lnTo>
                    <a:close/>
                  </a:path>
                </a:pathLst>
              </a:custGeom>
              <a:solidFill>
                <a:schemeClr val="bg1"/>
              </a:solidFill>
              <a:ln>
                <a:noFill/>
              </a:ln>
            </p:spPr>
            <p:txBody>
              <a:bodyPr lIns="0" tIns="0" rIns="0" bIns="0" anchor="ctr">
                <a:scene3d>
                  <a:camera prst="orthographicFront"/>
                  <a:lightRig rig="threePt" dir="t"/>
                </a:scene3d>
                <a:sp3d contourW="12700"/>
              </a:bodyPr>
              <a:lstStyle/>
              <a:p>
                <a:pPr algn="ctr"/>
              </a:p>
            </p:txBody>
          </p:sp>
          <p:sp>
            <p:nvSpPr>
              <p:cNvPr id="37" name="is1ide-文本框 59"/>
              <p:cNvSpPr txBox="1"/>
              <p:nvPr/>
            </p:nvSpPr>
            <p:spPr>
              <a:xfrm>
                <a:off x="3265256" y="3627154"/>
                <a:ext cx="1188094" cy="564264"/>
              </a:xfrm>
              <a:prstGeom prst="rect">
                <a:avLst/>
              </a:prstGeom>
              <a:noFill/>
            </p:spPr>
            <p:txBody>
              <a:bodyPr wrap="none" lIns="0" tIns="0" rIns="0" bIns="0" anchor="ctr" anchorCtr="0">
                <a:normAutofit/>
                <a:scene3d>
                  <a:camera prst="orthographicFront"/>
                  <a:lightRig rig="threePt" dir="t"/>
                </a:scene3d>
                <a:sp3d contourW="12700"/>
              </a:bodyPr>
              <a:lstStyle/>
              <a:p>
                <a:pPr algn="ctr"/>
                <a:r>
                  <a:rPr lang="zh-CN" altLang="en-US" sz="1600" dirty="0">
                    <a:solidFill>
                      <a:schemeClr val="bg1"/>
                    </a:solidFill>
                  </a:rPr>
                  <a:t>共</a:t>
                </a:r>
                <a:endParaRPr lang="zh-CN" altLang="en-US" sz="1600" dirty="0">
                  <a:solidFill>
                    <a:schemeClr val="bg1"/>
                  </a:solidFill>
                </a:endParaRPr>
              </a:p>
            </p:txBody>
          </p:sp>
        </p:grpSp>
      </p:grpSp>
      <p:grpSp>
        <p:nvGrpSpPr>
          <p:cNvPr id="49" name="组合 48"/>
          <p:cNvGrpSpPr/>
          <p:nvPr/>
        </p:nvGrpSpPr>
        <p:grpSpPr>
          <a:xfrm>
            <a:off x="1110068" y="4203468"/>
            <a:ext cx="9973133" cy="1547439"/>
            <a:chOff x="874712" y="1114425"/>
            <a:chExt cx="9973133" cy="1547439"/>
          </a:xfrm>
        </p:grpSpPr>
        <p:sp>
          <p:nvSpPr>
            <p:cNvPr id="50" name="矩形 49"/>
            <p:cNvSpPr/>
            <p:nvPr/>
          </p:nvSpPr>
          <p:spPr>
            <a:xfrm>
              <a:off x="874712" y="1464889"/>
              <a:ext cx="9973133" cy="119697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tx1">
                      <a:lumMod val="50000"/>
                      <a:lumOff val="50000"/>
                    </a:schemeClr>
                  </a:solidFill>
                </a:rPr>
                <a:t>经过这次项目，让我们感受最深的就是合作的重要性，以及如何合作的重要性，我想这也是软件工程这门课想要教给我们的内容。一个人的力量终究是有限的，所以一个好的项目是需要一个团队来开发的。但是一个团队如何才能发挥他的力量，这就需要有一个良好的管理模式，一个良好的合作模式，通过我们在课上学习到的内容，去尽量规避可能遇见的风险。当然，在整个项目进行中，我们不可能完全规避掉所有风险来达到教科书般的完美，但是我想，遇见这些问题也从另一方面让我们亲身经历了一遍这些前人经历过的问题。相信我们团队的成员在下一次开展团队合作时就会变得更加优秀。</a:t>
              </a:r>
              <a:endParaRPr lang="zh-CN" altLang="en-US" sz="1200" dirty="0">
                <a:solidFill>
                  <a:schemeClr val="tx1">
                    <a:lumMod val="50000"/>
                    <a:lumOff val="50000"/>
                  </a:schemeClr>
                </a:solidFill>
              </a:endParaRPr>
            </a:p>
          </p:txBody>
        </p:sp>
        <p:sp>
          <p:nvSpPr>
            <p:cNvPr id="51" name="矩形 50"/>
            <p:cNvSpPr/>
            <p:nvPr/>
          </p:nvSpPr>
          <p:spPr>
            <a:xfrm>
              <a:off x="874713" y="1114425"/>
              <a:ext cx="2084387" cy="42354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b="1" dirty="0"/>
            </a:p>
          </p:txBody>
        </p:sp>
      </p:grpSp>
      <p:grpSp>
        <p:nvGrpSpPr>
          <p:cNvPr id="26" name="组合 25"/>
          <p:cNvGrpSpPr/>
          <p:nvPr/>
        </p:nvGrpSpPr>
        <p:grpSpPr>
          <a:xfrm>
            <a:off x="4212505" y="549249"/>
            <a:ext cx="3766991" cy="522190"/>
            <a:chOff x="2976152" y="4902428"/>
            <a:chExt cx="3766991" cy="522190"/>
          </a:xfrm>
        </p:grpSpPr>
        <p:sp>
          <p:nvSpPr>
            <p:cNvPr id="27" name="文本框 26"/>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endParaRPr lang="en-US" altLang="zh-CN" sz="1050" dirty="0" smtClean="0">
                <a:solidFill>
                  <a:schemeClr val="accent1"/>
                </a:solidFill>
                <a:latin typeface="Century Gothic" panose="020B0502020202020204" pitchFamily="34" charset="0"/>
              </a:endParaRPr>
            </a:p>
          </p:txBody>
        </p:sp>
        <p:sp>
          <p:nvSpPr>
            <p:cNvPr id="28" name="文本框 27"/>
            <p:cNvSpPr txBox="1"/>
            <p:nvPr/>
          </p:nvSpPr>
          <p:spPr>
            <a:xfrm>
              <a:off x="3824918" y="4902428"/>
              <a:ext cx="1964055"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最大的收获</a:t>
              </a:r>
              <a:endParaRPr lang="zh-CN" altLang="en-US" sz="2800" b="1" dirty="0">
                <a:solidFill>
                  <a:schemeClr val="tx1">
                    <a:lumMod val="85000"/>
                    <a:lumOff val="15000"/>
                  </a:schemeClr>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90"/>
                                          </p:val>
                                        </p:tav>
                                        <p:tav tm="100000">
                                          <p:val>
                                            <p:fltVal val="0"/>
                                          </p:val>
                                        </p:tav>
                                      </p:tavLst>
                                    </p:anim>
                                    <p:animEffect transition="in" filter="fade">
                                      <p:cBhvr>
                                        <p:cTn id="10" dur="1000"/>
                                        <p:tgtEl>
                                          <p:spTgt spid="52"/>
                                        </p:tgtEl>
                                      </p:cBhvr>
                                    </p:animEffect>
                                  </p:childTnLst>
                                </p:cTn>
                              </p:par>
                              <p:par>
                                <p:cTn id="11" presetID="3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p:cTn id="13" dur="1000" fill="hold"/>
                                        <p:tgtEl>
                                          <p:spTgt spid="53"/>
                                        </p:tgtEl>
                                        <p:attrNameLst>
                                          <p:attrName>ppt_w</p:attrName>
                                        </p:attrNameLst>
                                      </p:cBhvr>
                                      <p:tavLst>
                                        <p:tav tm="0">
                                          <p:val>
                                            <p:fltVal val="0"/>
                                          </p:val>
                                        </p:tav>
                                        <p:tav tm="100000">
                                          <p:val>
                                            <p:strVal val="#ppt_w"/>
                                          </p:val>
                                        </p:tav>
                                      </p:tavLst>
                                    </p:anim>
                                    <p:anim calcmode="lin" valueType="num">
                                      <p:cBhvr>
                                        <p:cTn id="14" dur="1000" fill="hold"/>
                                        <p:tgtEl>
                                          <p:spTgt spid="53"/>
                                        </p:tgtEl>
                                        <p:attrNameLst>
                                          <p:attrName>ppt_h</p:attrName>
                                        </p:attrNameLst>
                                      </p:cBhvr>
                                      <p:tavLst>
                                        <p:tav tm="0">
                                          <p:val>
                                            <p:fltVal val="0"/>
                                          </p:val>
                                        </p:tav>
                                        <p:tav tm="100000">
                                          <p:val>
                                            <p:strVal val="#ppt_h"/>
                                          </p:val>
                                        </p:tav>
                                      </p:tavLst>
                                    </p:anim>
                                    <p:anim calcmode="lin" valueType="num">
                                      <p:cBhvr>
                                        <p:cTn id="15" dur="1000" fill="hold"/>
                                        <p:tgtEl>
                                          <p:spTgt spid="53"/>
                                        </p:tgtEl>
                                        <p:attrNameLst>
                                          <p:attrName>style.rotation</p:attrName>
                                        </p:attrNameLst>
                                      </p:cBhvr>
                                      <p:tavLst>
                                        <p:tav tm="0">
                                          <p:val>
                                            <p:fltVal val="90"/>
                                          </p:val>
                                        </p:tav>
                                        <p:tav tm="100000">
                                          <p:val>
                                            <p:fltVal val="0"/>
                                          </p:val>
                                        </p:tav>
                                      </p:tavLst>
                                    </p:anim>
                                    <p:animEffect transition="in" filter="fade">
                                      <p:cBhvr>
                                        <p:cTn id="16" dur="1000"/>
                                        <p:tgtEl>
                                          <p:spTgt spid="53"/>
                                        </p:tgtEl>
                                      </p:cBhvr>
                                    </p:animEffect>
                                  </p:childTnLst>
                                </p:cTn>
                              </p:par>
                              <p:par>
                                <p:cTn id="17" presetID="3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1000" fill="hold"/>
                                        <p:tgtEl>
                                          <p:spTgt spid="54"/>
                                        </p:tgtEl>
                                        <p:attrNameLst>
                                          <p:attrName>ppt_w</p:attrName>
                                        </p:attrNameLst>
                                      </p:cBhvr>
                                      <p:tavLst>
                                        <p:tav tm="0">
                                          <p:val>
                                            <p:fltVal val="0"/>
                                          </p:val>
                                        </p:tav>
                                        <p:tav tm="100000">
                                          <p:val>
                                            <p:strVal val="#ppt_w"/>
                                          </p:val>
                                        </p:tav>
                                      </p:tavLst>
                                    </p:anim>
                                    <p:anim calcmode="lin" valueType="num">
                                      <p:cBhvr>
                                        <p:cTn id="20" dur="1000" fill="hold"/>
                                        <p:tgtEl>
                                          <p:spTgt spid="54"/>
                                        </p:tgtEl>
                                        <p:attrNameLst>
                                          <p:attrName>ppt_h</p:attrName>
                                        </p:attrNameLst>
                                      </p:cBhvr>
                                      <p:tavLst>
                                        <p:tav tm="0">
                                          <p:val>
                                            <p:fltVal val="0"/>
                                          </p:val>
                                        </p:tav>
                                        <p:tav tm="100000">
                                          <p:val>
                                            <p:strVal val="#ppt_h"/>
                                          </p:val>
                                        </p:tav>
                                      </p:tavLst>
                                    </p:anim>
                                    <p:anim calcmode="lin" valueType="num">
                                      <p:cBhvr>
                                        <p:cTn id="21" dur="1000" fill="hold"/>
                                        <p:tgtEl>
                                          <p:spTgt spid="54"/>
                                        </p:tgtEl>
                                        <p:attrNameLst>
                                          <p:attrName>style.rotation</p:attrName>
                                        </p:attrNameLst>
                                      </p:cBhvr>
                                      <p:tavLst>
                                        <p:tav tm="0">
                                          <p:val>
                                            <p:fltVal val="90"/>
                                          </p:val>
                                        </p:tav>
                                        <p:tav tm="100000">
                                          <p:val>
                                            <p:fltVal val="0"/>
                                          </p:val>
                                        </p:tav>
                                      </p:tavLst>
                                    </p:anim>
                                    <p:animEffect transition="in" filter="fade">
                                      <p:cBhvr>
                                        <p:cTn id="22" dur="1000"/>
                                        <p:tgtEl>
                                          <p:spTgt spid="54"/>
                                        </p:tgtEl>
                                      </p:cBhvr>
                                    </p:animEffect>
                                  </p:childTnLst>
                                </p:cTn>
                              </p:par>
                              <p:par>
                                <p:cTn id="23" presetID="3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p:cTn id="25" dur="1000" fill="hold"/>
                                        <p:tgtEl>
                                          <p:spTgt spid="55"/>
                                        </p:tgtEl>
                                        <p:attrNameLst>
                                          <p:attrName>ppt_w</p:attrName>
                                        </p:attrNameLst>
                                      </p:cBhvr>
                                      <p:tavLst>
                                        <p:tav tm="0">
                                          <p:val>
                                            <p:fltVal val="0"/>
                                          </p:val>
                                        </p:tav>
                                        <p:tav tm="100000">
                                          <p:val>
                                            <p:strVal val="#ppt_w"/>
                                          </p:val>
                                        </p:tav>
                                      </p:tavLst>
                                    </p:anim>
                                    <p:anim calcmode="lin" valueType="num">
                                      <p:cBhvr>
                                        <p:cTn id="26" dur="1000" fill="hold"/>
                                        <p:tgtEl>
                                          <p:spTgt spid="55"/>
                                        </p:tgtEl>
                                        <p:attrNameLst>
                                          <p:attrName>ppt_h</p:attrName>
                                        </p:attrNameLst>
                                      </p:cBhvr>
                                      <p:tavLst>
                                        <p:tav tm="0">
                                          <p:val>
                                            <p:fltVal val="0"/>
                                          </p:val>
                                        </p:tav>
                                        <p:tav tm="100000">
                                          <p:val>
                                            <p:strVal val="#ppt_h"/>
                                          </p:val>
                                        </p:tav>
                                      </p:tavLst>
                                    </p:anim>
                                    <p:anim calcmode="lin" valueType="num">
                                      <p:cBhvr>
                                        <p:cTn id="27" dur="1000" fill="hold"/>
                                        <p:tgtEl>
                                          <p:spTgt spid="55"/>
                                        </p:tgtEl>
                                        <p:attrNameLst>
                                          <p:attrName>style.rotation</p:attrName>
                                        </p:attrNameLst>
                                      </p:cBhvr>
                                      <p:tavLst>
                                        <p:tav tm="0">
                                          <p:val>
                                            <p:fltVal val="90"/>
                                          </p:val>
                                        </p:tav>
                                        <p:tav tm="100000">
                                          <p:val>
                                            <p:fltVal val="0"/>
                                          </p:val>
                                        </p:tav>
                                      </p:tavLst>
                                    </p:anim>
                                    <p:animEffect transition="in" filter="fade">
                                      <p:cBhvr>
                                        <p:cTn id="28" dur="1000"/>
                                        <p:tgtEl>
                                          <p:spTgt spid="55"/>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9"/>
          <p:cNvSpPr/>
          <p:nvPr/>
        </p:nvSpPr>
        <p:spPr bwMode="auto">
          <a:xfrm>
            <a:off x="4414851" y="2486022"/>
            <a:ext cx="1294641" cy="781720"/>
          </a:xfrm>
          <a:custGeom>
            <a:avLst/>
            <a:gdLst>
              <a:gd name="T0" fmla="*/ 453 w 495"/>
              <a:gd name="T1" fmla="*/ 148 h 299"/>
              <a:gd name="T2" fmla="*/ 363 w 495"/>
              <a:gd name="T3" fmla="*/ 57 h 299"/>
              <a:gd name="T4" fmla="*/ 351 w 495"/>
              <a:gd name="T5" fmla="*/ 58 h 299"/>
              <a:gd name="T6" fmla="*/ 250 w 495"/>
              <a:gd name="T7" fmla="*/ 0 h 299"/>
              <a:gd name="T8" fmla="*/ 135 w 495"/>
              <a:gd name="T9" fmla="*/ 91 h 299"/>
              <a:gd name="T10" fmla="*/ 124 w 495"/>
              <a:gd name="T11" fmla="*/ 90 h 299"/>
              <a:gd name="T12" fmla="*/ 61 w 495"/>
              <a:gd name="T13" fmla="*/ 140 h 299"/>
              <a:gd name="T14" fmla="*/ 0 w 495"/>
              <a:gd name="T15" fmla="*/ 218 h 299"/>
              <a:gd name="T16" fmla="*/ 81 w 495"/>
              <a:gd name="T17" fmla="*/ 299 h 299"/>
              <a:gd name="T18" fmla="*/ 414 w 495"/>
              <a:gd name="T19" fmla="*/ 299 h 299"/>
              <a:gd name="T20" fmla="*/ 495 w 495"/>
              <a:gd name="T21" fmla="*/ 218 h 299"/>
              <a:gd name="T22" fmla="*/ 453 w 495"/>
              <a:gd name="T23" fmla="*/ 14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5" h="299">
                <a:moveTo>
                  <a:pt x="453" y="148"/>
                </a:moveTo>
                <a:cubicBezTo>
                  <a:pt x="453" y="98"/>
                  <a:pt x="413" y="57"/>
                  <a:pt x="363" y="57"/>
                </a:cubicBezTo>
                <a:cubicBezTo>
                  <a:pt x="359" y="57"/>
                  <a:pt x="355" y="58"/>
                  <a:pt x="351" y="58"/>
                </a:cubicBezTo>
                <a:cubicBezTo>
                  <a:pt x="331" y="23"/>
                  <a:pt x="293" y="0"/>
                  <a:pt x="250" y="0"/>
                </a:cubicBezTo>
                <a:cubicBezTo>
                  <a:pt x="194" y="0"/>
                  <a:pt x="147" y="39"/>
                  <a:pt x="135" y="91"/>
                </a:cubicBezTo>
                <a:cubicBezTo>
                  <a:pt x="131" y="91"/>
                  <a:pt x="128" y="90"/>
                  <a:pt x="124" y="90"/>
                </a:cubicBezTo>
                <a:cubicBezTo>
                  <a:pt x="94" y="90"/>
                  <a:pt x="68" y="112"/>
                  <a:pt x="61" y="140"/>
                </a:cubicBezTo>
                <a:cubicBezTo>
                  <a:pt x="26" y="149"/>
                  <a:pt x="0" y="180"/>
                  <a:pt x="0" y="218"/>
                </a:cubicBezTo>
                <a:cubicBezTo>
                  <a:pt x="0" y="263"/>
                  <a:pt x="37" y="299"/>
                  <a:pt x="81" y="299"/>
                </a:cubicBezTo>
                <a:cubicBezTo>
                  <a:pt x="414" y="299"/>
                  <a:pt x="414" y="299"/>
                  <a:pt x="414" y="299"/>
                </a:cubicBezTo>
                <a:cubicBezTo>
                  <a:pt x="459" y="299"/>
                  <a:pt x="495" y="263"/>
                  <a:pt x="495" y="218"/>
                </a:cubicBezTo>
                <a:cubicBezTo>
                  <a:pt x="495" y="188"/>
                  <a:pt x="478" y="162"/>
                  <a:pt x="453" y="14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gency FB" panose="020B0503020202020204" pitchFamily="34" charset="0"/>
              <a:ea typeface="宋体" panose="02010600030101010101" pitchFamily="2" charset="-122"/>
              <a:cs typeface="+mn-cs"/>
            </a:endParaRPr>
          </a:p>
        </p:txBody>
      </p:sp>
      <p:sp>
        <p:nvSpPr>
          <p:cNvPr id="110" name="Freeform 9"/>
          <p:cNvSpPr/>
          <p:nvPr/>
        </p:nvSpPr>
        <p:spPr bwMode="auto">
          <a:xfrm>
            <a:off x="1398056" y="1926838"/>
            <a:ext cx="1352273" cy="816519"/>
          </a:xfrm>
          <a:custGeom>
            <a:avLst/>
            <a:gdLst>
              <a:gd name="T0" fmla="*/ 453 w 495"/>
              <a:gd name="T1" fmla="*/ 148 h 299"/>
              <a:gd name="T2" fmla="*/ 363 w 495"/>
              <a:gd name="T3" fmla="*/ 57 h 299"/>
              <a:gd name="T4" fmla="*/ 351 w 495"/>
              <a:gd name="T5" fmla="*/ 58 h 299"/>
              <a:gd name="T6" fmla="*/ 250 w 495"/>
              <a:gd name="T7" fmla="*/ 0 h 299"/>
              <a:gd name="T8" fmla="*/ 135 w 495"/>
              <a:gd name="T9" fmla="*/ 91 h 299"/>
              <a:gd name="T10" fmla="*/ 124 w 495"/>
              <a:gd name="T11" fmla="*/ 90 h 299"/>
              <a:gd name="T12" fmla="*/ 61 w 495"/>
              <a:gd name="T13" fmla="*/ 140 h 299"/>
              <a:gd name="T14" fmla="*/ 0 w 495"/>
              <a:gd name="T15" fmla="*/ 218 h 299"/>
              <a:gd name="T16" fmla="*/ 81 w 495"/>
              <a:gd name="T17" fmla="*/ 299 h 299"/>
              <a:gd name="T18" fmla="*/ 414 w 495"/>
              <a:gd name="T19" fmla="*/ 299 h 299"/>
              <a:gd name="T20" fmla="*/ 495 w 495"/>
              <a:gd name="T21" fmla="*/ 218 h 299"/>
              <a:gd name="T22" fmla="*/ 453 w 495"/>
              <a:gd name="T23" fmla="*/ 14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5" h="299">
                <a:moveTo>
                  <a:pt x="453" y="148"/>
                </a:moveTo>
                <a:cubicBezTo>
                  <a:pt x="453" y="98"/>
                  <a:pt x="413" y="57"/>
                  <a:pt x="363" y="57"/>
                </a:cubicBezTo>
                <a:cubicBezTo>
                  <a:pt x="359" y="57"/>
                  <a:pt x="355" y="58"/>
                  <a:pt x="351" y="58"/>
                </a:cubicBezTo>
                <a:cubicBezTo>
                  <a:pt x="331" y="23"/>
                  <a:pt x="293" y="0"/>
                  <a:pt x="250" y="0"/>
                </a:cubicBezTo>
                <a:cubicBezTo>
                  <a:pt x="194" y="0"/>
                  <a:pt x="147" y="39"/>
                  <a:pt x="135" y="91"/>
                </a:cubicBezTo>
                <a:cubicBezTo>
                  <a:pt x="131" y="91"/>
                  <a:pt x="128" y="90"/>
                  <a:pt x="124" y="90"/>
                </a:cubicBezTo>
                <a:cubicBezTo>
                  <a:pt x="94" y="90"/>
                  <a:pt x="68" y="112"/>
                  <a:pt x="61" y="140"/>
                </a:cubicBezTo>
                <a:cubicBezTo>
                  <a:pt x="26" y="149"/>
                  <a:pt x="0" y="180"/>
                  <a:pt x="0" y="218"/>
                </a:cubicBezTo>
                <a:cubicBezTo>
                  <a:pt x="0" y="263"/>
                  <a:pt x="37" y="299"/>
                  <a:pt x="81" y="299"/>
                </a:cubicBezTo>
                <a:cubicBezTo>
                  <a:pt x="414" y="299"/>
                  <a:pt x="414" y="299"/>
                  <a:pt x="414" y="299"/>
                </a:cubicBezTo>
                <a:cubicBezTo>
                  <a:pt x="459" y="299"/>
                  <a:pt x="495" y="263"/>
                  <a:pt x="495" y="218"/>
                </a:cubicBezTo>
                <a:cubicBezTo>
                  <a:pt x="495" y="188"/>
                  <a:pt x="478" y="162"/>
                  <a:pt x="453" y="14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gency FB" panose="020B0503020202020204" pitchFamily="34" charset="0"/>
              <a:ea typeface="宋体" panose="02010600030101010101" pitchFamily="2" charset="-122"/>
              <a:cs typeface="+mn-cs"/>
            </a:endParaRPr>
          </a:p>
        </p:txBody>
      </p:sp>
      <p:sp>
        <p:nvSpPr>
          <p:cNvPr id="82" name="Freeform 9"/>
          <p:cNvSpPr/>
          <p:nvPr/>
        </p:nvSpPr>
        <p:spPr bwMode="auto">
          <a:xfrm>
            <a:off x="9628757" y="2486022"/>
            <a:ext cx="1294641" cy="781720"/>
          </a:xfrm>
          <a:custGeom>
            <a:avLst/>
            <a:gdLst>
              <a:gd name="T0" fmla="*/ 453 w 495"/>
              <a:gd name="T1" fmla="*/ 148 h 299"/>
              <a:gd name="T2" fmla="*/ 363 w 495"/>
              <a:gd name="T3" fmla="*/ 57 h 299"/>
              <a:gd name="T4" fmla="*/ 351 w 495"/>
              <a:gd name="T5" fmla="*/ 58 h 299"/>
              <a:gd name="T6" fmla="*/ 250 w 495"/>
              <a:gd name="T7" fmla="*/ 0 h 299"/>
              <a:gd name="T8" fmla="*/ 135 w 495"/>
              <a:gd name="T9" fmla="*/ 91 h 299"/>
              <a:gd name="T10" fmla="*/ 124 w 495"/>
              <a:gd name="T11" fmla="*/ 90 h 299"/>
              <a:gd name="T12" fmla="*/ 61 w 495"/>
              <a:gd name="T13" fmla="*/ 140 h 299"/>
              <a:gd name="T14" fmla="*/ 0 w 495"/>
              <a:gd name="T15" fmla="*/ 218 h 299"/>
              <a:gd name="T16" fmla="*/ 81 w 495"/>
              <a:gd name="T17" fmla="*/ 299 h 299"/>
              <a:gd name="T18" fmla="*/ 414 w 495"/>
              <a:gd name="T19" fmla="*/ 299 h 299"/>
              <a:gd name="T20" fmla="*/ 495 w 495"/>
              <a:gd name="T21" fmla="*/ 218 h 299"/>
              <a:gd name="T22" fmla="*/ 453 w 495"/>
              <a:gd name="T23" fmla="*/ 14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5" h="299">
                <a:moveTo>
                  <a:pt x="453" y="148"/>
                </a:moveTo>
                <a:cubicBezTo>
                  <a:pt x="453" y="98"/>
                  <a:pt x="413" y="57"/>
                  <a:pt x="363" y="57"/>
                </a:cubicBezTo>
                <a:cubicBezTo>
                  <a:pt x="359" y="57"/>
                  <a:pt x="355" y="58"/>
                  <a:pt x="351" y="58"/>
                </a:cubicBezTo>
                <a:cubicBezTo>
                  <a:pt x="331" y="23"/>
                  <a:pt x="293" y="0"/>
                  <a:pt x="250" y="0"/>
                </a:cubicBezTo>
                <a:cubicBezTo>
                  <a:pt x="194" y="0"/>
                  <a:pt x="147" y="39"/>
                  <a:pt x="135" y="91"/>
                </a:cubicBezTo>
                <a:cubicBezTo>
                  <a:pt x="131" y="91"/>
                  <a:pt x="128" y="90"/>
                  <a:pt x="124" y="90"/>
                </a:cubicBezTo>
                <a:cubicBezTo>
                  <a:pt x="94" y="90"/>
                  <a:pt x="68" y="112"/>
                  <a:pt x="61" y="140"/>
                </a:cubicBezTo>
                <a:cubicBezTo>
                  <a:pt x="26" y="149"/>
                  <a:pt x="0" y="180"/>
                  <a:pt x="0" y="218"/>
                </a:cubicBezTo>
                <a:cubicBezTo>
                  <a:pt x="0" y="263"/>
                  <a:pt x="37" y="299"/>
                  <a:pt x="81" y="299"/>
                </a:cubicBezTo>
                <a:cubicBezTo>
                  <a:pt x="414" y="299"/>
                  <a:pt x="414" y="299"/>
                  <a:pt x="414" y="299"/>
                </a:cubicBezTo>
                <a:cubicBezTo>
                  <a:pt x="459" y="299"/>
                  <a:pt x="495" y="263"/>
                  <a:pt x="495" y="218"/>
                </a:cubicBezTo>
                <a:cubicBezTo>
                  <a:pt x="495" y="188"/>
                  <a:pt x="478" y="162"/>
                  <a:pt x="453" y="14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gency FB" panose="020B0503020202020204" pitchFamily="34" charset="0"/>
              <a:ea typeface="宋体" panose="02010600030101010101" pitchFamily="2" charset="-122"/>
              <a:cs typeface="+mn-cs"/>
            </a:endParaRPr>
          </a:p>
        </p:txBody>
      </p:sp>
      <p:sp>
        <p:nvSpPr>
          <p:cNvPr id="83" name="Freeform 9"/>
          <p:cNvSpPr/>
          <p:nvPr/>
        </p:nvSpPr>
        <p:spPr bwMode="auto">
          <a:xfrm>
            <a:off x="6611962" y="1926838"/>
            <a:ext cx="1352273" cy="816519"/>
          </a:xfrm>
          <a:custGeom>
            <a:avLst/>
            <a:gdLst>
              <a:gd name="T0" fmla="*/ 453 w 495"/>
              <a:gd name="T1" fmla="*/ 148 h 299"/>
              <a:gd name="T2" fmla="*/ 363 w 495"/>
              <a:gd name="T3" fmla="*/ 57 h 299"/>
              <a:gd name="T4" fmla="*/ 351 w 495"/>
              <a:gd name="T5" fmla="*/ 58 h 299"/>
              <a:gd name="T6" fmla="*/ 250 w 495"/>
              <a:gd name="T7" fmla="*/ 0 h 299"/>
              <a:gd name="T8" fmla="*/ 135 w 495"/>
              <a:gd name="T9" fmla="*/ 91 h 299"/>
              <a:gd name="T10" fmla="*/ 124 w 495"/>
              <a:gd name="T11" fmla="*/ 90 h 299"/>
              <a:gd name="T12" fmla="*/ 61 w 495"/>
              <a:gd name="T13" fmla="*/ 140 h 299"/>
              <a:gd name="T14" fmla="*/ 0 w 495"/>
              <a:gd name="T15" fmla="*/ 218 h 299"/>
              <a:gd name="T16" fmla="*/ 81 w 495"/>
              <a:gd name="T17" fmla="*/ 299 h 299"/>
              <a:gd name="T18" fmla="*/ 414 w 495"/>
              <a:gd name="T19" fmla="*/ 299 h 299"/>
              <a:gd name="T20" fmla="*/ 495 w 495"/>
              <a:gd name="T21" fmla="*/ 218 h 299"/>
              <a:gd name="T22" fmla="*/ 453 w 495"/>
              <a:gd name="T23" fmla="*/ 14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5" h="299">
                <a:moveTo>
                  <a:pt x="453" y="148"/>
                </a:moveTo>
                <a:cubicBezTo>
                  <a:pt x="453" y="98"/>
                  <a:pt x="413" y="57"/>
                  <a:pt x="363" y="57"/>
                </a:cubicBezTo>
                <a:cubicBezTo>
                  <a:pt x="359" y="57"/>
                  <a:pt x="355" y="58"/>
                  <a:pt x="351" y="58"/>
                </a:cubicBezTo>
                <a:cubicBezTo>
                  <a:pt x="331" y="23"/>
                  <a:pt x="293" y="0"/>
                  <a:pt x="250" y="0"/>
                </a:cubicBezTo>
                <a:cubicBezTo>
                  <a:pt x="194" y="0"/>
                  <a:pt x="147" y="39"/>
                  <a:pt x="135" y="91"/>
                </a:cubicBezTo>
                <a:cubicBezTo>
                  <a:pt x="131" y="91"/>
                  <a:pt x="128" y="90"/>
                  <a:pt x="124" y="90"/>
                </a:cubicBezTo>
                <a:cubicBezTo>
                  <a:pt x="94" y="90"/>
                  <a:pt x="68" y="112"/>
                  <a:pt x="61" y="140"/>
                </a:cubicBezTo>
                <a:cubicBezTo>
                  <a:pt x="26" y="149"/>
                  <a:pt x="0" y="180"/>
                  <a:pt x="0" y="218"/>
                </a:cubicBezTo>
                <a:cubicBezTo>
                  <a:pt x="0" y="263"/>
                  <a:pt x="37" y="299"/>
                  <a:pt x="81" y="299"/>
                </a:cubicBezTo>
                <a:cubicBezTo>
                  <a:pt x="414" y="299"/>
                  <a:pt x="414" y="299"/>
                  <a:pt x="414" y="299"/>
                </a:cubicBezTo>
                <a:cubicBezTo>
                  <a:pt x="459" y="299"/>
                  <a:pt x="495" y="263"/>
                  <a:pt x="495" y="218"/>
                </a:cubicBezTo>
                <a:cubicBezTo>
                  <a:pt x="495" y="188"/>
                  <a:pt x="478" y="162"/>
                  <a:pt x="453" y="14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gency FB" panose="020B0503020202020204" pitchFamily="34" charset="0"/>
              <a:ea typeface="宋体" panose="02010600030101010101" pitchFamily="2" charset="-122"/>
              <a:cs typeface="+mn-cs"/>
            </a:endParaRPr>
          </a:p>
        </p:txBody>
      </p:sp>
      <p:grpSp>
        <p:nvGrpSpPr>
          <p:cNvPr id="88" name="组合 87"/>
          <p:cNvGrpSpPr/>
          <p:nvPr/>
        </p:nvGrpSpPr>
        <p:grpSpPr>
          <a:xfrm>
            <a:off x="1512787" y="4413599"/>
            <a:ext cx="4105877" cy="1657444"/>
            <a:chOff x="4265654" y="1851119"/>
            <a:chExt cx="4105877" cy="1657444"/>
          </a:xfrm>
        </p:grpSpPr>
        <p:sp>
          <p:nvSpPr>
            <p:cNvPr id="89" name="矩形 88"/>
            <p:cNvSpPr/>
            <p:nvPr/>
          </p:nvSpPr>
          <p:spPr>
            <a:xfrm>
              <a:off x="4265654" y="2309683"/>
              <a:ext cx="4105877" cy="1198880"/>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前端选用了</a:t>
              </a:r>
              <a:r>
                <a:rPr kumimoji="0" lang="en-US" altLang="zh-CN"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Bootstrap+Jquery</a:t>
              </a:r>
              <a:endParaRPr kumimoji="0" lang="en-US" altLang="zh-CN"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a:p>
              <a:pPr lvl="0" eaLnBrk="0" fontAlgn="base" hangingPunct="0">
                <a:lnSpc>
                  <a:spcPct val="150000"/>
                </a:lnSpc>
                <a:spcBef>
                  <a:spcPct val="0"/>
                </a:spcBef>
                <a:spcAft>
                  <a:spcPct val="0"/>
                </a:spcAft>
              </a:pPr>
              <a:r>
                <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后端采用</a:t>
              </a:r>
              <a:r>
                <a:rPr kumimoji="0" lang="en-US" altLang="zh-CN"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Java</a:t>
              </a:r>
              <a:r>
                <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编写，选择了</a:t>
              </a:r>
              <a:r>
                <a:rPr kumimoji="0" lang="en-US" altLang="zh-CN"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Spring boot</a:t>
              </a:r>
              <a:r>
                <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框架辅助开发</a:t>
              </a:r>
              <a:endPar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a:p>
              <a:pPr lvl="0" eaLnBrk="0" fontAlgn="base" hangingPunct="0">
                <a:lnSpc>
                  <a:spcPct val="150000"/>
                </a:lnSpc>
                <a:spcBef>
                  <a:spcPct val="0"/>
                </a:spcBef>
                <a:spcAft>
                  <a:spcPct val="0"/>
                </a:spcAft>
              </a:pPr>
              <a:r>
                <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同时还采用了</a:t>
              </a:r>
              <a:r>
                <a:rPr kumimoji="0" lang="en-US" altLang="zh-CN"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Mybatis</a:t>
              </a:r>
              <a:r>
                <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和Thymeleaf来管理数据库和页面渲染</a:t>
              </a:r>
              <a:endPar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sp>
          <p:nvSpPr>
            <p:cNvPr id="90" name="矩形 89"/>
            <p:cNvSpPr/>
            <p:nvPr/>
          </p:nvSpPr>
          <p:spPr>
            <a:xfrm>
              <a:off x="4265655" y="1851119"/>
              <a:ext cx="3458556" cy="553085"/>
            </a:xfrm>
            <a:prstGeom prst="rect">
              <a:avLst/>
            </a:prstGeom>
          </p:spPr>
          <p:txBody>
            <a:bodyPr wrap="square">
              <a:spAutoFit/>
              <a:scene3d>
                <a:camera prst="orthographicFront"/>
                <a:lightRig rig="threePt" dir="t"/>
              </a:scene3d>
              <a:sp3d contourW="12700"/>
            </a:bodyPr>
            <a:lstStyle/>
            <a:p>
              <a:pPr marL="0" marR="0" lvl="0" indent="0" defTabSz="91440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技术栈选取</a:t>
              </a:r>
              <a:endPar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grpSp>
      <p:grpSp>
        <p:nvGrpSpPr>
          <p:cNvPr id="91" name="组合 90"/>
          <p:cNvGrpSpPr/>
          <p:nvPr/>
        </p:nvGrpSpPr>
        <p:grpSpPr>
          <a:xfrm>
            <a:off x="6611962" y="4413599"/>
            <a:ext cx="4105877" cy="1380584"/>
            <a:chOff x="4265654" y="1851119"/>
            <a:chExt cx="4105877" cy="1380584"/>
          </a:xfrm>
        </p:grpSpPr>
        <p:sp>
          <p:nvSpPr>
            <p:cNvPr id="92" name="矩形 91"/>
            <p:cNvSpPr/>
            <p:nvPr/>
          </p:nvSpPr>
          <p:spPr>
            <a:xfrm>
              <a:off x="4265654" y="2309683"/>
              <a:ext cx="4105877" cy="922020"/>
            </a:xfrm>
            <a:prstGeom prst="rect">
              <a:avLst/>
            </a:prstGeom>
          </p:spPr>
          <p:txBody>
            <a:bodyPr wrap="square">
              <a:spAutoFit/>
              <a:scene3d>
                <a:camera prst="orthographicFront"/>
                <a:lightRig rig="threePt" dir="t"/>
              </a:scene3d>
              <a:sp3d contourW="12700"/>
            </a:bodyPr>
            <a:lstStyle/>
            <a:p>
              <a:pPr lvl="0" eaLnBrk="0" fontAlgn="base" hangingPunct="0">
                <a:lnSpc>
                  <a:spcPct val="150000"/>
                </a:lnSpc>
                <a:spcBef>
                  <a:spcPct val="0"/>
                </a:spcBef>
                <a:spcAft>
                  <a:spcPct val="0"/>
                </a:spcAft>
              </a:pPr>
              <a:r>
                <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我们采用了</a:t>
              </a:r>
              <a:r>
                <a:rPr kumimoji="0" lang="en-US" altLang="zh-CN"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markdown</a:t>
              </a:r>
              <a:r>
                <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语法来撰写我们的文档，同时利用了网上一个开源项目</a:t>
              </a:r>
              <a:r>
                <a:rPr kumimoji="0" lang="en-US" altLang="zh-CN"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CodiMD</a:t>
              </a:r>
              <a:r>
                <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做文档的管理，方便各组共同开发</a:t>
              </a:r>
              <a:endParaRPr kumimoji="0" lang="zh-CN" altLang="en-US" sz="1200" b="0"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sp>
          <p:nvSpPr>
            <p:cNvPr id="93" name="矩形 92"/>
            <p:cNvSpPr/>
            <p:nvPr/>
          </p:nvSpPr>
          <p:spPr>
            <a:xfrm>
              <a:off x="4265655" y="1851119"/>
              <a:ext cx="3458556" cy="553085"/>
            </a:xfrm>
            <a:prstGeom prst="rect">
              <a:avLst/>
            </a:prstGeom>
          </p:spPr>
          <p:txBody>
            <a:bodyPr wrap="square">
              <a:spAutoFit/>
              <a:scene3d>
                <a:camera prst="orthographicFront"/>
                <a:lightRig rig="threePt" dir="t"/>
              </a:scene3d>
              <a:sp3d contourW="12700"/>
            </a:bodyPr>
            <a:lstStyle/>
            <a:p>
              <a:pPr marL="0" marR="0" lvl="0" indent="0" defTabSz="914400" rtl="0" eaLnBrk="0" fontAlgn="base" latinLnBrk="0" hangingPunct="0">
                <a:lnSpc>
                  <a:spcPct val="150000"/>
                </a:lnSpc>
                <a:spcBef>
                  <a:spcPct val="0"/>
                </a:spcBef>
                <a:spcAft>
                  <a:spcPct val="0"/>
                </a:spcAft>
                <a:buClrTx/>
                <a:buSzTx/>
                <a:buFontTx/>
                <a:buNone/>
                <a:defRPr/>
              </a:pPr>
              <a:r>
                <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rPr>
                <a:t>项目文档编写</a:t>
              </a:r>
              <a:endParaRPr kumimoji="0" lang="zh-CN" altLang="en-US" sz="2000" b="1" i="0" u="none" strike="noStrike" kern="1200" cap="none" spc="0" normalizeH="0" baseline="0" noProof="0" dirty="0" smtClean="0">
                <a:ln>
                  <a:noFill/>
                </a:ln>
                <a:solidFill>
                  <a:schemeClr val="tx1">
                    <a:lumMod val="65000"/>
                    <a:lumOff val="35000"/>
                  </a:schemeClr>
                </a:solidFill>
                <a:effectLst/>
                <a:uLnTx/>
                <a:uFillTx/>
                <a:latin typeface="微软雅黑"/>
                <a:ea typeface="微软雅黑"/>
                <a:cs typeface="Arial" panose="020B0604020202090204" pitchFamily="34" charset="0"/>
              </a:endParaRPr>
            </a:p>
          </p:txBody>
        </p:sp>
      </p:grpSp>
      <p:pic>
        <p:nvPicPr>
          <p:cNvPr id="4" name="图片占位符 3"/>
          <p:cNvPicPr>
            <a:picLocks noGrp="1" noChangeAspect="1"/>
          </p:cNvPicPr>
          <p:nvPr>
            <p:ph type="pic" sz="quarter" idx="13"/>
          </p:nvPr>
        </p:nvPicPr>
        <p:blipFill>
          <a:blip r:embed="rId1" cstate="print">
            <a:extLst>
              <a:ext uri="{28A0092B-C50C-407E-A947-70E740481C1C}">
                <a14:useLocalDpi xmlns:a14="http://schemas.microsoft.com/office/drawing/2010/main" val="0"/>
              </a:ext>
            </a:extLst>
          </a:blip>
          <a:srcRect t="4759" b="4759"/>
          <a:stretch>
            <a:fillRect/>
          </a:stretch>
        </p:blipFill>
        <p:spPr>
          <a:ln w="19050">
            <a:solidFill>
              <a:schemeClr val="accent2"/>
            </a:solidFill>
          </a:ln>
        </p:spPr>
      </p:pic>
      <p:pic>
        <p:nvPicPr>
          <p:cNvPr id="5" name="图片占位符 4"/>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4698" b="4698"/>
          <a:stretch>
            <a:fillRect/>
          </a:stretch>
        </p:blipFill>
        <p:spPr>
          <a:ln w="19050">
            <a:solidFill>
              <a:schemeClr val="accent2"/>
            </a:solidFill>
          </a:ln>
        </p:spPr>
      </p:pic>
      <p:grpSp>
        <p:nvGrpSpPr>
          <p:cNvPr id="14" name="组合 13"/>
          <p:cNvGrpSpPr/>
          <p:nvPr/>
        </p:nvGrpSpPr>
        <p:grpSpPr>
          <a:xfrm>
            <a:off x="4212505" y="818489"/>
            <a:ext cx="3766991" cy="521970"/>
            <a:chOff x="2976152" y="5171668"/>
            <a:chExt cx="3766991" cy="521970"/>
          </a:xfrm>
        </p:grpSpPr>
        <p:sp>
          <p:nvSpPr>
            <p:cNvPr id="15" name="文本框 14"/>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endParaRPr lang="en-US" altLang="zh-CN" sz="1050" dirty="0" smtClean="0">
                <a:solidFill>
                  <a:schemeClr val="accent1"/>
                </a:solidFill>
                <a:latin typeface="Century Gothic" panose="020B0502020202020204" pitchFamily="34" charset="0"/>
              </a:endParaRPr>
            </a:p>
          </p:txBody>
        </p:sp>
        <p:sp>
          <p:nvSpPr>
            <p:cNvPr id="16" name="文本框 15"/>
            <p:cNvSpPr txBox="1"/>
            <p:nvPr/>
          </p:nvSpPr>
          <p:spPr>
            <a:xfrm>
              <a:off x="3481064" y="5171668"/>
              <a:ext cx="232029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项目整体介绍</a:t>
              </a:r>
              <a:endParaRPr lang="zh-CN" altLang="en-US" sz="2800" b="1" dirty="0">
                <a:solidFill>
                  <a:schemeClr val="tx1">
                    <a:lumMod val="85000"/>
                    <a:lumOff val="1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anim calcmode="lin" valueType="num">
                                      <p:cBhvr>
                                        <p:cTn id="8" dur="1000" fill="hold"/>
                                        <p:tgtEl>
                                          <p:spTgt spid="110"/>
                                        </p:tgtEl>
                                        <p:attrNameLst>
                                          <p:attrName>ppt_x</p:attrName>
                                        </p:attrNameLst>
                                      </p:cBhvr>
                                      <p:tavLst>
                                        <p:tav tm="0">
                                          <p:val>
                                            <p:strVal val="#ppt_x"/>
                                          </p:val>
                                        </p:tav>
                                        <p:tav tm="100000">
                                          <p:val>
                                            <p:strVal val="#ppt_x"/>
                                          </p:val>
                                        </p:tav>
                                      </p:tavLst>
                                    </p:anim>
                                    <p:anim calcmode="lin" valueType="num">
                                      <p:cBhvr>
                                        <p:cTn id="9" dur="1000" fill="hold"/>
                                        <p:tgtEl>
                                          <p:spTgt spid="1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fade">
                                      <p:cBhvr>
                                        <p:cTn id="17" dur="1000"/>
                                        <p:tgtEl>
                                          <p:spTgt spid="83"/>
                                        </p:tgtEl>
                                      </p:cBhvr>
                                    </p:animEffect>
                                    <p:anim calcmode="lin" valueType="num">
                                      <p:cBhvr>
                                        <p:cTn id="18" dur="1000" fill="hold"/>
                                        <p:tgtEl>
                                          <p:spTgt spid="83"/>
                                        </p:tgtEl>
                                        <p:attrNameLst>
                                          <p:attrName>ppt_x</p:attrName>
                                        </p:attrNameLst>
                                      </p:cBhvr>
                                      <p:tavLst>
                                        <p:tav tm="0">
                                          <p:val>
                                            <p:strVal val="#ppt_x"/>
                                          </p:val>
                                        </p:tav>
                                        <p:tav tm="100000">
                                          <p:val>
                                            <p:strVal val="#ppt_x"/>
                                          </p:val>
                                        </p:tav>
                                      </p:tavLst>
                                    </p:anim>
                                    <p:anim calcmode="lin" valueType="num">
                                      <p:cBhvr>
                                        <p:cTn id="19" dur="1000" fill="hold"/>
                                        <p:tgtEl>
                                          <p:spTgt spid="8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1000"/>
                                        <p:tgtEl>
                                          <p:spTgt spid="82"/>
                                        </p:tgtEl>
                                      </p:cBhvr>
                                    </p:animEffect>
                                    <p:anim calcmode="lin" valueType="num">
                                      <p:cBhvr>
                                        <p:cTn id="23" dur="1000" fill="hold"/>
                                        <p:tgtEl>
                                          <p:spTgt spid="82"/>
                                        </p:tgtEl>
                                        <p:attrNameLst>
                                          <p:attrName>ppt_x</p:attrName>
                                        </p:attrNameLst>
                                      </p:cBhvr>
                                      <p:tavLst>
                                        <p:tav tm="0">
                                          <p:val>
                                            <p:strVal val="#ppt_x"/>
                                          </p:val>
                                        </p:tav>
                                        <p:tav tm="100000">
                                          <p:val>
                                            <p:strVal val="#ppt_x"/>
                                          </p:val>
                                        </p:tav>
                                      </p:tavLst>
                                    </p:anim>
                                    <p:anim calcmode="lin" valueType="num">
                                      <p:cBhvr>
                                        <p:cTn id="24" dur="1000" fill="hold"/>
                                        <p:tgtEl>
                                          <p:spTgt spid="82"/>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53" presetClass="entr" presetSubtype="16"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par>
                          <p:cTn id="36" fill="hold">
                            <p:stCondLst>
                              <p:cond delay="1500"/>
                            </p:stCondLst>
                            <p:childTnLst>
                              <p:par>
                                <p:cTn id="37" presetID="2" presetClass="entr" presetSubtype="6"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additive="base">
                                        <p:cTn id="39" dur="500" fill="hold"/>
                                        <p:tgtEl>
                                          <p:spTgt spid="88"/>
                                        </p:tgtEl>
                                        <p:attrNameLst>
                                          <p:attrName>ppt_x</p:attrName>
                                        </p:attrNameLst>
                                      </p:cBhvr>
                                      <p:tavLst>
                                        <p:tav tm="0">
                                          <p:val>
                                            <p:strVal val="1+#ppt_w/2"/>
                                          </p:val>
                                        </p:tav>
                                        <p:tav tm="100000">
                                          <p:val>
                                            <p:strVal val="#ppt_x"/>
                                          </p:val>
                                        </p:tav>
                                      </p:tavLst>
                                    </p:anim>
                                    <p:anim calcmode="lin" valueType="num">
                                      <p:cBhvr additive="base">
                                        <p:cTn id="40" dur="500" fill="hold"/>
                                        <p:tgtEl>
                                          <p:spTgt spid="88"/>
                                        </p:tgtEl>
                                        <p:attrNameLst>
                                          <p:attrName>ppt_y</p:attrName>
                                        </p:attrNameLst>
                                      </p:cBhvr>
                                      <p:tavLst>
                                        <p:tav tm="0">
                                          <p:val>
                                            <p:strVal val="1+#ppt_h/2"/>
                                          </p:val>
                                        </p:tav>
                                        <p:tav tm="100000">
                                          <p:val>
                                            <p:strVal val="#ppt_y"/>
                                          </p:val>
                                        </p:tav>
                                      </p:tavLst>
                                    </p:anim>
                                  </p:childTnLst>
                                </p:cTn>
                              </p:par>
                              <p:par>
                                <p:cTn id="41" presetID="2" presetClass="entr" presetSubtype="6"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500" fill="hold"/>
                                        <p:tgtEl>
                                          <p:spTgt spid="91"/>
                                        </p:tgtEl>
                                        <p:attrNameLst>
                                          <p:attrName>ppt_x</p:attrName>
                                        </p:attrNameLst>
                                      </p:cBhvr>
                                      <p:tavLst>
                                        <p:tav tm="0">
                                          <p:val>
                                            <p:strVal val="1+#ppt_w/2"/>
                                          </p:val>
                                        </p:tav>
                                        <p:tav tm="100000">
                                          <p:val>
                                            <p:strVal val="#ppt_x"/>
                                          </p:val>
                                        </p:tav>
                                      </p:tavLst>
                                    </p:anim>
                                    <p:anim calcmode="lin" valueType="num">
                                      <p:cBhvr additive="base">
                                        <p:cTn id="4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82" grpId="0" animBg="1"/>
      <p:bldP spid="8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4" name="矩形 3"/>
          <p:cNvSpPr/>
          <p:nvPr/>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rotWithShape="1">
          <a:blip r:embed="rId2"/>
          <a:srcRect t="49809" b="33893"/>
          <a:stretch>
            <a:fillRect/>
          </a:stretch>
        </p:blipFill>
        <p:spPr>
          <a:xfrm>
            <a:off x="1676400" y="5498757"/>
            <a:ext cx="8864352" cy="1359243"/>
          </a:xfrm>
          <a:prstGeom prst="rect">
            <a:avLst/>
          </a:prstGeom>
        </p:spPr>
      </p:pic>
      <p:grpSp>
        <p:nvGrpSpPr>
          <p:cNvPr id="23" name="组合 22"/>
          <p:cNvGrpSpPr/>
          <p:nvPr/>
        </p:nvGrpSpPr>
        <p:grpSpPr>
          <a:xfrm>
            <a:off x="1688976" y="1344613"/>
            <a:ext cx="8839200" cy="4168774"/>
            <a:chOff x="1688976" y="1344613"/>
            <a:chExt cx="8839200" cy="4168774"/>
          </a:xfrm>
        </p:grpSpPr>
        <p:sp>
          <p:nvSpPr>
            <p:cNvPr id="5" name="矩形 4"/>
            <p:cNvSpPr/>
            <p:nvPr/>
          </p:nvSpPr>
          <p:spPr>
            <a:xfrm>
              <a:off x="1688976" y="1344613"/>
              <a:ext cx="8839200" cy="4168774"/>
            </a:xfrm>
            <a:prstGeom prst="rect">
              <a:avLst/>
            </a:prstGeom>
            <a:pattFill prst="smConfetti">
              <a:fgClr>
                <a:schemeClr val="bg2">
                  <a:lumMod val="90000"/>
                </a:schemeClr>
              </a:fgClr>
              <a:bgClr>
                <a:schemeClr val="bg1"/>
              </a:bgClr>
            </a:pattFill>
            <a:ln>
              <a:noFill/>
            </a:ln>
            <a:effectLst>
              <a:outerShdw blurRad="4572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913270" y="1554164"/>
              <a:ext cx="8365460" cy="3730624"/>
              <a:chOff x="1676400" y="1770052"/>
              <a:chExt cx="8839200" cy="3941890"/>
            </a:xfrm>
          </p:grpSpPr>
          <p:sp>
            <p:nvSpPr>
              <p:cNvPr id="8" name="任意多边形 7"/>
              <p:cNvSpPr/>
              <p:nvPr/>
            </p:nvSpPr>
            <p:spPr>
              <a:xfrm>
                <a:off x="167640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flipH="1">
                <a:off x="10191750" y="538809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flipV="1">
                <a:off x="167640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flipH="1" flipV="1">
                <a:off x="10191750" y="1770052"/>
                <a:ext cx="323850" cy="323850"/>
              </a:xfrm>
              <a:custGeom>
                <a:avLst/>
                <a:gdLst>
                  <a:gd name="connsiteX0" fmla="*/ 0 w 609600"/>
                  <a:gd name="connsiteY0" fmla="*/ 0 h 609600"/>
                  <a:gd name="connsiteX1" fmla="*/ 160020 w 609600"/>
                  <a:gd name="connsiteY1" fmla="*/ 0 h 609600"/>
                  <a:gd name="connsiteX2" fmla="*/ 160020 w 609600"/>
                  <a:gd name="connsiteY2" fmla="*/ 449580 h 609600"/>
                  <a:gd name="connsiteX3" fmla="*/ 609600 w 609600"/>
                  <a:gd name="connsiteY3" fmla="*/ 449580 h 609600"/>
                  <a:gd name="connsiteX4" fmla="*/ 609600 w 609600"/>
                  <a:gd name="connsiteY4" fmla="*/ 609600 h 609600"/>
                  <a:gd name="connsiteX5" fmla="*/ 0 w 609600"/>
                  <a:gd name="connsiteY5" fmla="*/ 6096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609600">
                    <a:moveTo>
                      <a:pt x="0" y="0"/>
                    </a:moveTo>
                    <a:lnTo>
                      <a:pt x="160020" y="0"/>
                    </a:lnTo>
                    <a:lnTo>
                      <a:pt x="160020" y="449580"/>
                    </a:lnTo>
                    <a:lnTo>
                      <a:pt x="609600" y="449580"/>
                    </a:lnTo>
                    <a:lnTo>
                      <a:pt x="609600" y="609600"/>
                    </a:lnTo>
                    <a:lnTo>
                      <a:pt x="0" y="6096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p:cNvSpPr txBox="1"/>
          <p:nvPr/>
        </p:nvSpPr>
        <p:spPr>
          <a:xfrm>
            <a:off x="2682253" y="2922541"/>
            <a:ext cx="6554911" cy="1014730"/>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6000" b="1" noProof="0" dirty="0" smtClean="0">
                <a:solidFill>
                  <a:schemeClr val="accent1"/>
                </a:solidFill>
                <a:latin typeface="Arial" panose="020B0604020202090204"/>
                <a:ea typeface="微软雅黑"/>
              </a:rPr>
              <a:t>感谢您的观看</a:t>
            </a:r>
            <a:endParaRPr kumimoji="0" lang="zh-CN" altLang="en-US" sz="6000" b="1" i="0" u="none" strike="noStrike" kern="1200" cap="none" spc="0" normalizeH="0" baseline="0" noProof="0" dirty="0" smtClean="0">
              <a:ln>
                <a:noFill/>
              </a:ln>
              <a:solidFill>
                <a:schemeClr val="accent1"/>
              </a:solidFill>
              <a:effectLst/>
              <a:uLnTx/>
              <a:uFillTx/>
              <a:latin typeface="Arial" panose="020B0604020202090204"/>
              <a:ea typeface="微软雅黑"/>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713" y="3082560"/>
            <a:ext cx="10442575" cy="2887853"/>
          </a:xfrm>
          <a:custGeom>
            <a:avLst/>
            <a:gdLst>
              <a:gd name="connsiteX0" fmla="*/ 0 w 10442575"/>
              <a:gd name="connsiteY0" fmla="*/ 0 h 2889572"/>
              <a:gd name="connsiteX1" fmla="*/ 10442575 w 10442575"/>
              <a:gd name="connsiteY1" fmla="*/ 0 h 2889572"/>
              <a:gd name="connsiteX2" fmla="*/ 10442575 w 10442575"/>
              <a:gd name="connsiteY2" fmla="*/ 2889572 h 2889572"/>
              <a:gd name="connsiteX3" fmla="*/ 0 w 10442575"/>
              <a:gd name="connsiteY3" fmla="*/ 2889572 h 2889572"/>
            </a:gdLst>
            <a:ahLst/>
            <a:cxnLst>
              <a:cxn ang="0">
                <a:pos x="connsiteX0" y="connsiteY0"/>
              </a:cxn>
              <a:cxn ang="0">
                <a:pos x="connsiteX1" y="connsiteY1"/>
              </a:cxn>
              <a:cxn ang="0">
                <a:pos x="connsiteX2" y="connsiteY2"/>
              </a:cxn>
              <a:cxn ang="0">
                <a:pos x="connsiteX3" y="connsiteY3"/>
              </a:cxn>
            </a:cxnLst>
            <a:rect l="l" t="t" r="r" b="b"/>
            <a:pathLst>
              <a:path w="10442575" h="2889572">
                <a:moveTo>
                  <a:pt x="0" y="0"/>
                </a:moveTo>
                <a:lnTo>
                  <a:pt x="10442575" y="0"/>
                </a:lnTo>
                <a:lnTo>
                  <a:pt x="10442575" y="2889572"/>
                </a:lnTo>
                <a:lnTo>
                  <a:pt x="0" y="2889572"/>
                </a:lnTo>
                <a:close/>
              </a:path>
            </a:pathLst>
          </a:custGeom>
        </p:spPr>
      </p:pic>
      <p:sp>
        <p:nvSpPr>
          <p:cNvPr id="37" name="矩形 36"/>
          <p:cNvSpPr/>
          <p:nvPr/>
        </p:nvSpPr>
        <p:spPr>
          <a:xfrm>
            <a:off x="874713" y="3080840"/>
            <a:ext cx="10442575" cy="288957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6417034" y="1786620"/>
            <a:ext cx="770217" cy="770598"/>
            <a:chOff x="719138" y="1123950"/>
            <a:chExt cx="1223393" cy="1224000"/>
          </a:xfrm>
        </p:grpSpPr>
        <p:sp>
          <p:nvSpPr>
            <p:cNvPr id="58" name="矩形: 圆角 52"/>
            <p:cNvSpPr/>
            <p:nvPr/>
          </p:nvSpPr>
          <p:spPr>
            <a:xfrm>
              <a:off x="719138" y="1123950"/>
              <a:ext cx="1223393" cy="122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9" name="任意多边形: 形状 53"/>
            <p:cNvSpPr/>
            <p:nvPr/>
          </p:nvSpPr>
          <p:spPr>
            <a:xfrm>
              <a:off x="1014639" y="1355763"/>
              <a:ext cx="632390" cy="760374"/>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60" name="组合 59"/>
          <p:cNvGrpSpPr/>
          <p:nvPr/>
        </p:nvGrpSpPr>
        <p:grpSpPr>
          <a:xfrm>
            <a:off x="7348229" y="1696768"/>
            <a:ext cx="3549844" cy="1207041"/>
            <a:chOff x="874713" y="3336911"/>
            <a:chExt cx="3549844" cy="1207041"/>
          </a:xfrm>
        </p:grpSpPr>
        <p:sp>
          <p:nvSpPr>
            <p:cNvPr id="61" name="矩形 60"/>
            <p:cNvSpPr/>
            <p:nvPr/>
          </p:nvSpPr>
          <p:spPr>
            <a:xfrm>
              <a:off x="874713" y="3677812"/>
              <a:ext cx="3549844" cy="8661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50000"/>
                      <a:lumOff val="50000"/>
                    </a:schemeClr>
                  </a:solidFill>
                </a:rPr>
                <a:t>组内讨论再组长讨论，既考虑到了每个人的需求，又避免了人员过多导致意见不统一难以执行决策的问题</a:t>
              </a:r>
              <a:endParaRPr lang="zh-CN" altLang="en-US" sz="1400" dirty="0">
                <a:solidFill>
                  <a:schemeClr val="tx1">
                    <a:lumMod val="50000"/>
                    <a:lumOff val="50000"/>
                  </a:schemeClr>
                </a:solidFill>
              </a:endParaRPr>
            </a:p>
          </p:txBody>
        </p:sp>
        <p:sp>
          <p:nvSpPr>
            <p:cNvPr id="62" name="矩形 61"/>
            <p:cNvSpPr/>
            <p:nvPr/>
          </p:nvSpPr>
          <p:spPr>
            <a:xfrm>
              <a:off x="874713" y="3336911"/>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总体思路</a:t>
              </a:r>
              <a:endParaRPr lang="zh-CN" altLang="en-US" b="1" dirty="0">
                <a:solidFill>
                  <a:schemeClr val="tx1">
                    <a:lumMod val="65000"/>
                    <a:lumOff val="35000"/>
                  </a:schemeClr>
                </a:solidFill>
              </a:endParaRPr>
            </a:p>
          </p:txBody>
        </p:sp>
      </p:grpSp>
      <p:grpSp>
        <p:nvGrpSpPr>
          <p:cNvPr id="63" name="组合 62"/>
          <p:cNvGrpSpPr/>
          <p:nvPr/>
        </p:nvGrpSpPr>
        <p:grpSpPr>
          <a:xfrm>
            <a:off x="1293925" y="3687393"/>
            <a:ext cx="2090754" cy="1678188"/>
            <a:chOff x="1293925" y="3687393"/>
            <a:chExt cx="2090754" cy="1678188"/>
          </a:xfrm>
        </p:grpSpPr>
        <p:grpSp>
          <p:nvGrpSpPr>
            <p:cNvPr id="64" name="组合 63"/>
            <p:cNvGrpSpPr/>
            <p:nvPr/>
          </p:nvGrpSpPr>
          <p:grpSpPr>
            <a:xfrm>
              <a:off x="1293925" y="3687393"/>
              <a:ext cx="2090754" cy="1678188"/>
              <a:chOff x="1167047" y="3764707"/>
              <a:chExt cx="2153051" cy="1728192"/>
            </a:xfrm>
          </p:grpSpPr>
          <p:sp>
            <p:nvSpPr>
              <p:cNvPr id="66" name="矩形 65"/>
              <p:cNvSpPr/>
              <p:nvPr/>
            </p:nvSpPr>
            <p:spPr>
              <a:xfrm>
                <a:off x="1167047" y="3764707"/>
                <a:ext cx="2153051" cy="172819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30000"/>
                  </a:lnSpc>
                </a:pPr>
                <a:endParaRPr lang="zh-CN" altLang="en-US" sz="300" dirty="0">
                  <a:solidFill>
                    <a:sysClr val="windowText" lastClr="000000"/>
                  </a:solidFill>
                </a:endParaRPr>
              </a:p>
            </p:txBody>
          </p:sp>
          <p:grpSp>
            <p:nvGrpSpPr>
              <p:cNvPr id="67" name="组合 66"/>
              <p:cNvGrpSpPr/>
              <p:nvPr/>
            </p:nvGrpSpPr>
            <p:grpSpPr>
              <a:xfrm>
                <a:off x="1283548" y="4049489"/>
                <a:ext cx="1920049" cy="1293145"/>
                <a:chOff x="1252966" y="4107232"/>
                <a:chExt cx="1920049" cy="1293145"/>
              </a:xfrm>
            </p:grpSpPr>
            <p:sp>
              <p:nvSpPr>
                <p:cNvPr id="68" name="矩形 67"/>
                <p:cNvSpPr/>
                <p:nvPr/>
              </p:nvSpPr>
              <p:spPr>
                <a:xfrm>
                  <a:off x="1252966" y="4803928"/>
                  <a:ext cx="1920049" cy="596449"/>
                </a:xfrm>
                <a:prstGeom prst="rect">
                  <a:avLst/>
                </a:prstGeom>
              </p:spPr>
              <p:txBody>
                <a:bodyPr anchor="ctr"/>
                <a:lstStyle/>
                <a:p>
                  <a:pPr algn="ctr"/>
                </a:p>
              </p:txBody>
            </p:sp>
            <p:sp>
              <p:nvSpPr>
                <p:cNvPr id="69" name="任意多边形: 形状 6"/>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sp>
          <p:nvSpPr>
            <p:cNvPr id="65" name="矩形 64"/>
            <p:cNvSpPr/>
            <p:nvPr/>
          </p:nvSpPr>
          <p:spPr>
            <a:xfrm>
              <a:off x="1375595" y="4494555"/>
              <a:ext cx="1895954" cy="8661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小组内先确立需求，再召开组长会议确定整体需求</a:t>
              </a:r>
              <a:endParaRPr lang="zh-CN" altLang="en-US" sz="1400" dirty="0">
                <a:solidFill>
                  <a:schemeClr val="tx1">
                    <a:lumMod val="50000"/>
                    <a:lumOff val="50000"/>
                  </a:schemeClr>
                </a:solidFill>
              </a:endParaRPr>
            </a:p>
          </p:txBody>
        </p:sp>
      </p:grpSp>
      <p:grpSp>
        <p:nvGrpSpPr>
          <p:cNvPr id="70" name="组合 69"/>
          <p:cNvGrpSpPr/>
          <p:nvPr/>
        </p:nvGrpSpPr>
        <p:grpSpPr>
          <a:xfrm>
            <a:off x="3798390" y="3687393"/>
            <a:ext cx="2090754" cy="1678188"/>
            <a:chOff x="3798390" y="3687393"/>
            <a:chExt cx="2090754" cy="1678188"/>
          </a:xfrm>
        </p:grpSpPr>
        <p:grpSp>
          <p:nvGrpSpPr>
            <p:cNvPr id="71" name="组合 70"/>
            <p:cNvGrpSpPr/>
            <p:nvPr/>
          </p:nvGrpSpPr>
          <p:grpSpPr>
            <a:xfrm>
              <a:off x="3798390" y="3687393"/>
              <a:ext cx="2090754" cy="1678188"/>
              <a:chOff x="1167047" y="3764707"/>
              <a:chExt cx="2153051" cy="1728192"/>
            </a:xfrm>
          </p:grpSpPr>
          <p:sp>
            <p:nvSpPr>
              <p:cNvPr id="73" name="矩形 72"/>
              <p:cNvSpPr/>
              <p:nvPr/>
            </p:nvSpPr>
            <p:spPr>
              <a:xfrm>
                <a:off x="1167047" y="3764707"/>
                <a:ext cx="2153051" cy="172819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30000"/>
                  </a:lnSpc>
                </a:pPr>
                <a:endParaRPr lang="zh-CN" altLang="en-US" sz="300" dirty="0">
                  <a:solidFill>
                    <a:sysClr val="windowText" lastClr="000000"/>
                  </a:solidFill>
                </a:endParaRPr>
              </a:p>
            </p:txBody>
          </p:sp>
          <p:grpSp>
            <p:nvGrpSpPr>
              <p:cNvPr id="74" name="组合 73"/>
              <p:cNvGrpSpPr/>
              <p:nvPr/>
            </p:nvGrpSpPr>
            <p:grpSpPr>
              <a:xfrm>
                <a:off x="1283548" y="4049489"/>
                <a:ext cx="1920049" cy="1293145"/>
                <a:chOff x="1252966" y="4107232"/>
                <a:chExt cx="1920049" cy="1293145"/>
              </a:xfrm>
            </p:grpSpPr>
            <p:sp>
              <p:nvSpPr>
                <p:cNvPr id="75" name="矩形 74"/>
                <p:cNvSpPr/>
                <p:nvPr/>
              </p:nvSpPr>
              <p:spPr>
                <a:xfrm>
                  <a:off x="1252966" y="4803928"/>
                  <a:ext cx="1920049" cy="596449"/>
                </a:xfrm>
                <a:prstGeom prst="rect">
                  <a:avLst/>
                </a:prstGeom>
              </p:spPr>
              <p:txBody>
                <a:bodyPr anchor="ctr"/>
                <a:lstStyle/>
                <a:p>
                  <a:pPr algn="ctr"/>
                </a:p>
              </p:txBody>
            </p:sp>
            <p:sp>
              <p:nvSpPr>
                <p:cNvPr id="76" name="任意多边形: 形状 75"/>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sp>
          <p:nvSpPr>
            <p:cNvPr id="72" name="矩形 71"/>
            <p:cNvSpPr/>
            <p:nvPr/>
          </p:nvSpPr>
          <p:spPr>
            <a:xfrm>
              <a:off x="3880060" y="4494555"/>
              <a:ext cx="1895954" cy="60769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保持</a:t>
              </a:r>
              <a:r>
                <a:rPr lang="en-US" altLang="zh-CN" sz="1400" dirty="0">
                  <a:solidFill>
                    <a:schemeClr val="tx1">
                      <a:lumMod val="50000"/>
                      <a:lumOff val="50000"/>
                    </a:schemeClr>
                  </a:solidFill>
                </a:rPr>
                <a:t>1-2</a:t>
              </a:r>
              <a:r>
                <a:rPr lang="zh-CN" altLang="en-US" sz="1400" dirty="0">
                  <a:solidFill>
                    <a:schemeClr val="tx1">
                      <a:lumMod val="50000"/>
                      <a:lumOff val="50000"/>
                    </a:schemeClr>
                  </a:solidFill>
                </a:rPr>
                <a:t>周一次小组会议及时交流进度</a:t>
              </a:r>
              <a:endParaRPr lang="zh-CN" altLang="en-US" sz="1400" dirty="0">
                <a:solidFill>
                  <a:schemeClr val="tx1">
                    <a:lumMod val="50000"/>
                    <a:lumOff val="50000"/>
                  </a:schemeClr>
                </a:solidFill>
              </a:endParaRPr>
            </a:p>
          </p:txBody>
        </p:sp>
      </p:grpSp>
      <p:grpSp>
        <p:nvGrpSpPr>
          <p:cNvPr id="77" name="组合 76"/>
          <p:cNvGrpSpPr/>
          <p:nvPr/>
        </p:nvGrpSpPr>
        <p:grpSpPr>
          <a:xfrm>
            <a:off x="6302854" y="3687393"/>
            <a:ext cx="2090754" cy="1678188"/>
            <a:chOff x="6302854" y="3687393"/>
            <a:chExt cx="2090754" cy="1678188"/>
          </a:xfrm>
        </p:grpSpPr>
        <p:grpSp>
          <p:nvGrpSpPr>
            <p:cNvPr id="78" name="组合 77"/>
            <p:cNvGrpSpPr/>
            <p:nvPr/>
          </p:nvGrpSpPr>
          <p:grpSpPr>
            <a:xfrm>
              <a:off x="6302854" y="3687393"/>
              <a:ext cx="2090754" cy="1678188"/>
              <a:chOff x="1167047" y="3764707"/>
              <a:chExt cx="2153051" cy="1728192"/>
            </a:xfrm>
          </p:grpSpPr>
          <p:sp>
            <p:nvSpPr>
              <p:cNvPr id="80" name="矩形 79"/>
              <p:cNvSpPr/>
              <p:nvPr/>
            </p:nvSpPr>
            <p:spPr>
              <a:xfrm>
                <a:off x="1167047" y="3764707"/>
                <a:ext cx="2153051" cy="172819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30000"/>
                  </a:lnSpc>
                </a:pPr>
                <a:endParaRPr lang="zh-CN" altLang="en-US" sz="300" dirty="0">
                  <a:solidFill>
                    <a:sysClr val="windowText" lastClr="000000"/>
                  </a:solidFill>
                </a:endParaRPr>
              </a:p>
            </p:txBody>
          </p:sp>
          <p:grpSp>
            <p:nvGrpSpPr>
              <p:cNvPr id="81" name="组合 80"/>
              <p:cNvGrpSpPr/>
              <p:nvPr/>
            </p:nvGrpSpPr>
            <p:grpSpPr>
              <a:xfrm>
                <a:off x="1283548" y="4049489"/>
                <a:ext cx="1920049" cy="1293145"/>
                <a:chOff x="1252966" y="4107232"/>
                <a:chExt cx="1920049" cy="1293145"/>
              </a:xfrm>
            </p:grpSpPr>
            <p:sp>
              <p:nvSpPr>
                <p:cNvPr id="82" name="矩形 81"/>
                <p:cNvSpPr/>
                <p:nvPr/>
              </p:nvSpPr>
              <p:spPr>
                <a:xfrm>
                  <a:off x="1252966" y="4803928"/>
                  <a:ext cx="1920049" cy="596449"/>
                </a:xfrm>
                <a:prstGeom prst="rect">
                  <a:avLst/>
                </a:prstGeom>
              </p:spPr>
              <p:txBody>
                <a:bodyPr anchor="ctr"/>
                <a:lstStyle/>
                <a:p>
                  <a:pPr algn="ctr"/>
                </a:p>
              </p:txBody>
            </p:sp>
            <p:sp>
              <p:nvSpPr>
                <p:cNvPr id="83" name="任意多边形: 形状 81"/>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sp>
          <p:nvSpPr>
            <p:cNvPr id="79" name="矩形 78"/>
            <p:cNvSpPr/>
            <p:nvPr/>
          </p:nvSpPr>
          <p:spPr>
            <a:xfrm>
              <a:off x="6400252" y="4494555"/>
              <a:ext cx="1895954" cy="8661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原计划是一天合并一次代码，但是未能执行</a:t>
              </a:r>
              <a:endParaRPr lang="zh-CN" altLang="en-US" sz="1400" dirty="0">
                <a:solidFill>
                  <a:schemeClr val="tx1">
                    <a:lumMod val="50000"/>
                    <a:lumOff val="50000"/>
                  </a:schemeClr>
                </a:solidFill>
              </a:endParaRPr>
            </a:p>
          </p:txBody>
        </p:sp>
      </p:grpSp>
      <p:grpSp>
        <p:nvGrpSpPr>
          <p:cNvPr id="84" name="组合 83"/>
          <p:cNvGrpSpPr/>
          <p:nvPr/>
        </p:nvGrpSpPr>
        <p:grpSpPr>
          <a:xfrm>
            <a:off x="8807320" y="3687393"/>
            <a:ext cx="2090754" cy="1678188"/>
            <a:chOff x="8807320" y="3687393"/>
            <a:chExt cx="2090754" cy="1678188"/>
          </a:xfrm>
        </p:grpSpPr>
        <p:grpSp>
          <p:nvGrpSpPr>
            <p:cNvPr id="85" name="组合 84"/>
            <p:cNvGrpSpPr/>
            <p:nvPr/>
          </p:nvGrpSpPr>
          <p:grpSpPr>
            <a:xfrm>
              <a:off x="8807320" y="3687393"/>
              <a:ext cx="2090754" cy="1678188"/>
              <a:chOff x="1167047" y="3764707"/>
              <a:chExt cx="2153051" cy="1728192"/>
            </a:xfrm>
          </p:grpSpPr>
          <p:sp>
            <p:nvSpPr>
              <p:cNvPr id="87" name="矩形 86"/>
              <p:cNvSpPr/>
              <p:nvPr/>
            </p:nvSpPr>
            <p:spPr>
              <a:xfrm>
                <a:off x="1167047" y="3764707"/>
                <a:ext cx="2153051" cy="172819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30000"/>
                  </a:lnSpc>
                </a:pPr>
                <a:endParaRPr lang="zh-CN" altLang="en-US" sz="300" dirty="0">
                  <a:solidFill>
                    <a:sysClr val="windowText" lastClr="000000"/>
                  </a:solidFill>
                </a:endParaRPr>
              </a:p>
            </p:txBody>
          </p:sp>
          <p:grpSp>
            <p:nvGrpSpPr>
              <p:cNvPr id="88" name="组合 87"/>
              <p:cNvGrpSpPr/>
              <p:nvPr/>
            </p:nvGrpSpPr>
            <p:grpSpPr>
              <a:xfrm>
                <a:off x="1283548" y="4049489"/>
                <a:ext cx="1920049" cy="1293145"/>
                <a:chOff x="1252966" y="4107232"/>
                <a:chExt cx="1920049" cy="1293145"/>
              </a:xfrm>
            </p:grpSpPr>
            <p:sp>
              <p:nvSpPr>
                <p:cNvPr id="89" name="矩形 88"/>
                <p:cNvSpPr/>
                <p:nvPr/>
              </p:nvSpPr>
              <p:spPr>
                <a:xfrm>
                  <a:off x="1252966" y="4803928"/>
                  <a:ext cx="1920049" cy="596449"/>
                </a:xfrm>
                <a:prstGeom prst="rect">
                  <a:avLst/>
                </a:prstGeom>
              </p:spPr>
              <p:txBody>
                <a:bodyPr anchor="ctr"/>
                <a:lstStyle/>
                <a:p>
                  <a:pPr algn="ctr"/>
                </a:p>
              </p:txBody>
            </p:sp>
            <p:sp>
              <p:nvSpPr>
                <p:cNvPr id="90" name="任意多边形: 形状 87"/>
                <p:cNvSpPr/>
                <p:nvPr/>
              </p:nvSpPr>
              <p:spPr>
                <a:xfrm>
                  <a:off x="2033826" y="4107232"/>
                  <a:ext cx="358327" cy="373224"/>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sp>
          <p:nvSpPr>
            <p:cNvPr id="86" name="矩形 85"/>
            <p:cNvSpPr/>
            <p:nvPr/>
          </p:nvSpPr>
          <p:spPr>
            <a:xfrm>
              <a:off x="8907503" y="4494555"/>
              <a:ext cx="1895954" cy="8661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50000"/>
                      <a:lumOff val="50000"/>
                    </a:schemeClr>
                  </a:solidFill>
                </a:rPr>
                <a:t>团长确定项目目录结构，各组按照规定开发子系统代码</a:t>
              </a:r>
              <a:endParaRPr lang="zh-CN" altLang="en-US" sz="1400" dirty="0">
                <a:solidFill>
                  <a:schemeClr val="tx1">
                    <a:lumMod val="50000"/>
                    <a:lumOff val="50000"/>
                  </a:schemeClr>
                </a:solidFill>
              </a:endParaRPr>
            </a:p>
          </p:txBody>
        </p:sp>
      </p:grpSp>
      <p:grpSp>
        <p:nvGrpSpPr>
          <p:cNvPr id="38" name="组合 37"/>
          <p:cNvGrpSpPr/>
          <p:nvPr/>
        </p:nvGrpSpPr>
        <p:grpSpPr>
          <a:xfrm>
            <a:off x="4212505" y="683869"/>
            <a:ext cx="3766991" cy="521970"/>
            <a:chOff x="2976152" y="5037048"/>
            <a:chExt cx="3766991" cy="521970"/>
          </a:xfrm>
        </p:grpSpPr>
        <p:sp>
          <p:nvSpPr>
            <p:cNvPr id="39" name="文本框 38"/>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endParaRPr lang="en-US" altLang="zh-CN" sz="1050" dirty="0" smtClean="0">
                <a:solidFill>
                  <a:schemeClr val="accent1"/>
                </a:solidFill>
                <a:latin typeface="Century Gothic" panose="020B0502020202020204" pitchFamily="34" charset="0"/>
              </a:endParaRPr>
            </a:p>
          </p:txBody>
        </p:sp>
        <p:sp>
          <p:nvSpPr>
            <p:cNvPr id="40" name="文本框 39"/>
            <p:cNvSpPr txBox="1"/>
            <p:nvPr/>
          </p:nvSpPr>
          <p:spPr>
            <a:xfrm>
              <a:off x="3946527" y="5037048"/>
              <a:ext cx="160782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合作模式</a:t>
              </a:r>
              <a:endParaRPr lang="zh-CN" altLang="en-US" sz="2800" b="1" dirty="0">
                <a:solidFill>
                  <a:schemeClr val="tx1">
                    <a:lumMod val="85000"/>
                    <a:lumOff val="1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1+#ppt_w/2"/>
                                          </p:val>
                                        </p:tav>
                                        <p:tav tm="100000">
                                          <p:val>
                                            <p:strVal val="#ppt_x"/>
                                          </p:val>
                                        </p:tav>
                                      </p:tavLst>
                                    </p:anim>
                                    <p:anim calcmode="lin" valueType="num">
                                      <p:cBhvr additive="base">
                                        <p:cTn id="14" dur="500" fill="hold"/>
                                        <p:tgtEl>
                                          <p:spTgt spid="60"/>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1000"/>
                                        <p:tgtEl>
                                          <p:spTgt spid="48"/>
                                        </p:tgtEl>
                                      </p:cBhvr>
                                    </p:animEffect>
                                    <p:anim calcmode="lin" valueType="num">
                                      <p:cBhvr>
                                        <p:cTn id="19" dur="1000" fill="hold"/>
                                        <p:tgtEl>
                                          <p:spTgt spid="48"/>
                                        </p:tgtEl>
                                        <p:attrNameLst>
                                          <p:attrName>ppt_x</p:attrName>
                                        </p:attrNameLst>
                                      </p:cBhvr>
                                      <p:tavLst>
                                        <p:tav tm="0">
                                          <p:val>
                                            <p:strVal val="#ppt_x"/>
                                          </p:val>
                                        </p:tav>
                                        <p:tav tm="100000">
                                          <p:val>
                                            <p:strVal val="#ppt_x"/>
                                          </p:val>
                                        </p:tav>
                                      </p:tavLst>
                                    </p:anim>
                                    <p:anim calcmode="lin" valueType="num">
                                      <p:cBhvr>
                                        <p:cTn id="20" dur="1000" fill="hold"/>
                                        <p:tgtEl>
                                          <p:spTgt spid="4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p:cTn id="28" dur="500" fill="hold"/>
                                        <p:tgtEl>
                                          <p:spTgt spid="63"/>
                                        </p:tgtEl>
                                        <p:attrNameLst>
                                          <p:attrName>ppt_w</p:attrName>
                                        </p:attrNameLst>
                                      </p:cBhvr>
                                      <p:tavLst>
                                        <p:tav tm="0">
                                          <p:val>
                                            <p:fltVal val="0"/>
                                          </p:val>
                                        </p:tav>
                                        <p:tav tm="100000">
                                          <p:val>
                                            <p:strVal val="#ppt_w"/>
                                          </p:val>
                                        </p:tav>
                                      </p:tavLst>
                                    </p:anim>
                                    <p:anim calcmode="lin" valueType="num">
                                      <p:cBhvr>
                                        <p:cTn id="29" dur="500" fill="hold"/>
                                        <p:tgtEl>
                                          <p:spTgt spid="63"/>
                                        </p:tgtEl>
                                        <p:attrNameLst>
                                          <p:attrName>ppt_h</p:attrName>
                                        </p:attrNameLst>
                                      </p:cBhvr>
                                      <p:tavLst>
                                        <p:tav tm="0">
                                          <p:val>
                                            <p:fltVal val="0"/>
                                          </p:val>
                                        </p:tav>
                                        <p:tav tm="100000">
                                          <p:val>
                                            <p:strVal val="#ppt_h"/>
                                          </p:val>
                                        </p:tav>
                                      </p:tavLst>
                                    </p:anim>
                                    <p:animEffect transition="in" filter="fade">
                                      <p:cBhvr>
                                        <p:cTn id="30" dur="500"/>
                                        <p:tgtEl>
                                          <p:spTgt spid="63"/>
                                        </p:tgtEl>
                                      </p:cBhvr>
                                    </p:animEffect>
                                  </p:childTnLst>
                                </p:cTn>
                              </p:par>
                              <p:par>
                                <p:cTn id="31" presetID="53" presetClass="entr" presetSubtype="16"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anim calcmode="lin" valueType="num">
                                      <p:cBhvr>
                                        <p:cTn id="33" dur="500" fill="hold"/>
                                        <p:tgtEl>
                                          <p:spTgt spid="70"/>
                                        </p:tgtEl>
                                        <p:attrNameLst>
                                          <p:attrName>ppt_w</p:attrName>
                                        </p:attrNameLst>
                                      </p:cBhvr>
                                      <p:tavLst>
                                        <p:tav tm="0">
                                          <p:val>
                                            <p:fltVal val="0"/>
                                          </p:val>
                                        </p:tav>
                                        <p:tav tm="100000">
                                          <p:val>
                                            <p:strVal val="#ppt_w"/>
                                          </p:val>
                                        </p:tav>
                                      </p:tavLst>
                                    </p:anim>
                                    <p:anim calcmode="lin" valueType="num">
                                      <p:cBhvr>
                                        <p:cTn id="34" dur="500" fill="hold"/>
                                        <p:tgtEl>
                                          <p:spTgt spid="70"/>
                                        </p:tgtEl>
                                        <p:attrNameLst>
                                          <p:attrName>ppt_h</p:attrName>
                                        </p:attrNameLst>
                                      </p:cBhvr>
                                      <p:tavLst>
                                        <p:tav tm="0">
                                          <p:val>
                                            <p:fltVal val="0"/>
                                          </p:val>
                                        </p:tav>
                                        <p:tav tm="100000">
                                          <p:val>
                                            <p:strVal val="#ppt_h"/>
                                          </p:val>
                                        </p:tav>
                                      </p:tavLst>
                                    </p:anim>
                                    <p:animEffect transition="in" filter="fade">
                                      <p:cBhvr>
                                        <p:cTn id="35" dur="500"/>
                                        <p:tgtEl>
                                          <p:spTgt spid="70"/>
                                        </p:tgtEl>
                                      </p:cBhvr>
                                    </p:animEffect>
                                  </p:childTnLst>
                                </p:cTn>
                              </p:par>
                              <p:par>
                                <p:cTn id="36" presetID="53" presetClass="entr" presetSubtype="16" fill="hold" nodeType="withEffect">
                                  <p:stCondLst>
                                    <p:cond delay="0"/>
                                  </p:stCondLst>
                                  <p:childTnLst>
                                    <p:set>
                                      <p:cBhvr>
                                        <p:cTn id="37" dur="1" fill="hold">
                                          <p:stCondLst>
                                            <p:cond delay="0"/>
                                          </p:stCondLst>
                                        </p:cTn>
                                        <p:tgtEl>
                                          <p:spTgt spid="77"/>
                                        </p:tgtEl>
                                        <p:attrNameLst>
                                          <p:attrName>style.visibility</p:attrName>
                                        </p:attrNameLst>
                                      </p:cBhvr>
                                      <p:to>
                                        <p:strVal val="visible"/>
                                      </p:to>
                                    </p:set>
                                    <p:anim calcmode="lin" valueType="num">
                                      <p:cBhvr>
                                        <p:cTn id="38" dur="500" fill="hold"/>
                                        <p:tgtEl>
                                          <p:spTgt spid="77"/>
                                        </p:tgtEl>
                                        <p:attrNameLst>
                                          <p:attrName>ppt_w</p:attrName>
                                        </p:attrNameLst>
                                      </p:cBhvr>
                                      <p:tavLst>
                                        <p:tav tm="0">
                                          <p:val>
                                            <p:fltVal val="0"/>
                                          </p:val>
                                        </p:tav>
                                        <p:tav tm="100000">
                                          <p:val>
                                            <p:strVal val="#ppt_w"/>
                                          </p:val>
                                        </p:tav>
                                      </p:tavLst>
                                    </p:anim>
                                    <p:anim calcmode="lin" valueType="num">
                                      <p:cBhvr>
                                        <p:cTn id="39" dur="500" fill="hold"/>
                                        <p:tgtEl>
                                          <p:spTgt spid="77"/>
                                        </p:tgtEl>
                                        <p:attrNameLst>
                                          <p:attrName>ppt_h</p:attrName>
                                        </p:attrNameLst>
                                      </p:cBhvr>
                                      <p:tavLst>
                                        <p:tav tm="0">
                                          <p:val>
                                            <p:fltVal val="0"/>
                                          </p:val>
                                        </p:tav>
                                        <p:tav tm="100000">
                                          <p:val>
                                            <p:strVal val="#ppt_h"/>
                                          </p:val>
                                        </p:tav>
                                      </p:tavLst>
                                    </p:anim>
                                    <p:animEffect transition="in" filter="fade">
                                      <p:cBhvr>
                                        <p:cTn id="40" dur="500"/>
                                        <p:tgtEl>
                                          <p:spTgt spid="77"/>
                                        </p:tgtEl>
                                      </p:cBhvr>
                                    </p:animEffect>
                                  </p:childTnLst>
                                </p:cTn>
                              </p:par>
                              <p:par>
                                <p:cTn id="41" presetID="53" presetClass="entr" presetSubtype="16"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p:cTn id="43" dur="500" fill="hold"/>
                                        <p:tgtEl>
                                          <p:spTgt spid="84"/>
                                        </p:tgtEl>
                                        <p:attrNameLst>
                                          <p:attrName>ppt_w</p:attrName>
                                        </p:attrNameLst>
                                      </p:cBhvr>
                                      <p:tavLst>
                                        <p:tav tm="0">
                                          <p:val>
                                            <p:fltVal val="0"/>
                                          </p:val>
                                        </p:tav>
                                        <p:tav tm="100000">
                                          <p:val>
                                            <p:strVal val="#ppt_w"/>
                                          </p:val>
                                        </p:tav>
                                      </p:tavLst>
                                    </p:anim>
                                    <p:anim calcmode="lin" valueType="num">
                                      <p:cBhvr>
                                        <p:cTn id="44" dur="500" fill="hold"/>
                                        <p:tgtEl>
                                          <p:spTgt spid="84"/>
                                        </p:tgtEl>
                                        <p:attrNameLst>
                                          <p:attrName>ppt_h</p:attrName>
                                        </p:attrNameLst>
                                      </p:cBhvr>
                                      <p:tavLst>
                                        <p:tav tm="0">
                                          <p:val>
                                            <p:fltVal val="0"/>
                                          </p:val>
                                        </p:tav>
                                        <p:tav tm="100000">
                                          <p:val>
                                            <p:strVal val="#ppt_h"/>
                                          </p:val>
                                        </p:tav>
                                      </p:tavLst>
                                    </p:anim>
                                    <p:animEffect transition="in" filter="fade">
                                      <p:cBhvr>
                                        <p:cTn id="4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ddc1eb3-9f81-4f16-8507-aef57f66ddc4"/>
          <p:cNvGrpSpPr>
            <a:grpSpLocks noChangeAspect="1"/>
          </p:cNvGrpSpPr>
          <p:nvPr/>
        </p:nvGrpSpPr>
        <p:grpSpPr>
          <a:xfrm>
            <a:off x="4168674" y="1997233"/>
            <a:ext cx="3854652" cy="4058841"/>
            <a:chOff x="3946466" y="2440273"/>
            <a:chExt cx="4334505" cy="4564112"/>
          </a:xfrm>
        </p:grpSpPr>
        <p:grpSp>
          <p:nvGrpSpPr>
            <p:cNvPr id="4" name="组合 3"/>
            <p:cNvGrpSpPr/>
            <p:nvPr/>
          </p:nvGrpSpPr>
          <p:grpSpPr>
            <a:xfrm>
              <a:off x="5257976" y="3090254"/>
              <a:ext cx="1918418" cy="3914131"/>
              <a:chOff x="5327555" y="2391229"/>
              <a:chExt cx="1752715" cy="3576048"/>
            </a:xfrm>
            <a:solidFill>
              <a:schemeClr val="tx2"/>
            </a:solidFill>
          </p:grpSpPr>
          <p:sp>
            <p:nvSpPr>
              <p:cNvPr id="33" name="椭圆 32"/>
              <p:cNvSpPr/>
              <p:nvPr/>
            </p:nvSpPr>
            <p:spPr>
              <a:xfrm>
                <a:off x="5613852" y="2391229"/>
                <a:ext cx="972458" cy="972458"/>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34" name="组合 33"/>
              <p:cNvGrpSpPr/>
              <p:nvPr/>
            </p:nvGrpSpPr>
            <p:grpSpPr>
              <a:xfrm>
                <a:off x="5327555" y="3180303"/>
                <a:ext cx="1752715" cy="2786974"/>
                <a:chOff x="4941496" y="3075325"/>
                <a:chExt cx="2587561" cy="4114461"/>
              </a:xfrm>
              <a:grpFill/>
            </p:grpSpPr>
            <p:sp>
              <p:nvSpPr>
                <p:cNvPr id="35" name="矩形 34"/>
                <p:cNvSpPr/>
                <p:nvPr/>
              </p:nvSpPr>
              <p:spPr>
                <a:xfrm rot="1059798">
                  <a:off x="5211257" y="3075325"/>
                  <a:ext cx="208292" cy="411446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6" name="矩形 35"/>
                <p:cNvSpPr/>
                <p:nvPr/>
              </p:nvSpPr>
              <p:spPr>
                <a:xfrm rot="20540202" flipV="1">
                  <a:off x="6784470" y="3075325"/>
                  <a:ext cx="208292" cy="411446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7" name="矩形 36"/>
                <p:cNvSpPr/>
                <p:nvPr/>
              </p:nvSpPr>
              <p:spPr>
                <a:xfrm rot="2965124" flipV="1">
                  <a:off x="5920990" y="3324396"/>
                  <a:ext cx="183203" cy="1036296"/>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矩形 37"/>
                <p:cNvSpPr/>
                <p:nvPr/>
              </p:nvSpPr>
              <p:spPr>
                <a:xfrm rot="17632735" flipV="1">
                  <a:off x="6067857" y="3877690"/>
                  <a:ext cx="183203" cy="1307435"/>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9" name="矩形 38"/>
                <p:cNvSpPr/>
                <p:nvPr/>
              </p:nvSpPr>
              <p:spPr>
                <a:xfrm rot="3542085" flipV="1">
                  <a:off x="5875544" y="4290062"/>
                  <a:ext cx="183203" cy="20513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0" name="矩形 39"/>
                <p:cNvSpPr/>
                <p:nvPr/>
              </p:nvSpPr>
              <p:spPr>
                <a:xfrm rot="17632735" flipV="1">
                  <a:off x="6187063" y="5125446"/>
                  <a:ext cx="183203" cy="2500785"/>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grpSp>
          <p:nvGrpSpPr>
            <p:cNvPr id="5" name="组合 4"/>
            <p:cNvGrpSpPr/>
            <p:nvPr/>
          </p:nvGrpSpPr>
          <p:grpSpPr>
            <a:xfrm>
              <a:off x="4458310" y="2499242"/>
              <a:ext cx="3255677" cy="2242621"/>
              <a:chOff x="4458310" y="2499242"/>
              <a:chExt cx="3255677" cy="2242621"/>
            </a:xfrm>
          </p:grpSpPr>
          <p:grpSp>
            <p:nvGrpSpPr>
              <p:cNvPr id="23" name="组合 22"/>
              <p:cNvGrpSpPr/>
              <p:nvPr/>
            </p:nvGrpSpPr>
            <p:grpSpPr>
              <a:xfrm>
                <a:off x="5471366" y="2499242"/>
                <a:ext cx="2242621" cy="2242621"/>
                <a:chOff x="4891834" y="1056196"/>
                <a:chExt cx="3541350" cy="3541350"/>
              </a:xfrm>
            </p:grpSpPr>
            <p:sp>
              <p:nvSpPr>
                <p:cNvPr id="29" name="弧形 28"/>
                <p:cNvSpPr/>
                <p:nvPr/>
              </p:nvSpPr>
              <p:spPr>
                <a:xfrm rot="2650796">
                  <a:off x="5594296" y="2122411"/>
                  <a:ext cx="1408920" cy="140892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30" name="弧形 29"/>
                <p:cNvSpPr/>
                <p:nvPr/>
              </p:nvSpPr>
              <p:spPr>
                <a:xfrm rot="2650796">
                  <a:off x="5523938" y="1858690"/>
                  <a:ext cx="1936362" cy="1936362"/>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31" name="弧形 30"/>
                <p:cNvSpPr/>
                <p:nvPr/>
              </p:nvSpPr>
              <p:spPr>
                <a:xfrm rot="2650796">
                  <a:off x="5270901" y="1511463"/>
                  <a:ext cx="2630816" cy="2630816"/>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32" name="弧形 31"/>
                <p:cNvSpPr/>
                <p:nvPr/>
              </p:nvSpPr>
              <p:spPr>
                <a:xfrm rot="2650796">
                  <a:off x="4891834" y="1056196"/>
                  <a:ext cx="3541350" cy="354135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grpSp>
            <p:nvGrpSpPr>
              <p:cNvPr id="24" name="组合 23"/>
              <p:cNvGrpSpPr/>
              <p:nvPr/>
            </p:nvGrpSpPr>
            <p:grpSpPr>
              <a:xfrm flipH="1">
                <a:off x="4458310" y="2499242"/>
                <a:ext cx="2242621" cy="2242621"/>
                <a:chOff x="4891834" y="1056196"/>
                <a:chExt cx="3541350" cy="3541350"/>
              </a:xfrm>
            </p:grpSpPr>
            <p:sp>
              <p:nvSpPr>
                <p:cNvPr id="25" name="弧形 24"/>
                <p:cNvSpPr/>
                <p:nvPr/>
              </p:nvSpPr>
              <p:spPr>
                <a:xfrm rot="2650796">
                  <a:off x="5594296" y="2122411"/>
                  <a:ext cx="1408920" cy="140892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26" name="弧形 25"/>
                <p:cNvSpPr/>
                <p:nvPr/>
              </p:nvSpPr>
              <p:spPr>
                <a:xfrm rot="2650796">
                  <a:off x="5523938" y="1858690"/>
                  <a:ext cx="1936362" cy="1936362"/>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27" name="弧形 26"/>
                <p:cNvSpPr/>
                <p:nvPr/>
              </p:nvSpPr>
              <p:spPr>
                <a:xfrm rot="2650796">
                  <a:off x="5270901" y="1511463"/>
                  <a:ext cx="2630816" cy="2630816"/>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28" name="弧形 27"/>
                <p:cNvSpPr/>
                <p:nvPr/>
              </p:nvSpPr>
              <p:spPr>
                <a:xfrm rot="2650796">
                  <a:off x="4891834" y="1056196"/>
                  <a:ext cx="3541350" cy="3541350"/>
                </a:xfrm>
                <a:prstGeom prst="arc">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grpSp>
        <p:sp>
          <p:nvSpPr>
            <p:cNvPr id="10" name="任意多边形: 形状 34"/>
            <p:cNvSpPr/>
            <p:nvPr/>
          </p:nvSpPr>
          <p:spPr bwMode="auto">
            <a:xfrm>
              <a:off x="5816286" y="3329784"/>
              <a:ext cx="574501" cy="53150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ln>
          </p:spPr>
          <p:txBody>
            <a:bodyPr anchor="ctr"/>
            <a:lstStyle/>
            <a:p>
              <a:pPr algn="ctr"/>
            </a:p>
          </p:txBody>
        </p:sp>
        <p:sp>
          <p:nvSpPr>
            <p:cNvPr id="11" name="任意多边形: 形状 39"/>
            <p:cNvSpPr/>
            <p:nvPr/>
          </p:nvSpPr>
          <p:spPr>
            <a:xfrm>
              <a:off x="3946468" y="2487291"/>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2" name="任意多边形: 形状 41"/>
            <p:cNvSpPr/>
            <p:nvPr/>
          </p:nvSpPr>
          <p:spPr>
            <a:xfrm>
              <a:off x="7796518" y="2440273"/>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任意多边形: 形状 40"/>
            <p:cNvSpPr/>
            <p:nvPr/>
          </p:nvSpPr>
          <p:spPr>
            <a:xfrm>
              <a:off x="3946466" y="4408397"/>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4" name="任意多边形: 形状 42"/>
            <p:cNvSpPr/>
            <p:nvPr/>
          </p:nvSpPr>
          <p:spPr>
            <a:xfrm>
              <a:off x="7853439" y="4408397"/>
              <a:ext cx="427532" cy="5325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44" name="组合 43"/>
          <p:cNvGrpSpPr/>
          <p:nvPr/>
        </p:nvGrpSpPr>
        <p:grpSpPr>
          <a:xfrm>
            <a:off x="8155479" y="1869837"/>
            <a:ext cx="2988771" cy="1477209"/>
            <a:chOff x="5133155" y="1649255"/>
            <a:chExt cx="2988771" cy="1477209"/>
          </a:xfrm>
        </p:grpSpPr>
        <p:sp>
          <p:nvSpPr>
            <p:cNvPr id="45" name="矩形 44"/>
            <p:cNvSpPr/>
            <p:nvPr/>
          </p:nvSpPr>
          <p:spPr>
            <a:xfrm>
              <a:off x="5133155" y="2001879"/>
              <a:ext cx="2988771" cy="112458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rPr>
                <a:t>需求确定后各组根据需求先简单将本组需要的数据表形成</a:t>
              </a:r>
              <a:r>
                <a:rPr lang="en-US" altLang="zh-CN" sz="1400" dirty="0">
                  <a:solidFill>
                    <a:schemeClr val="tx1">
                      <a:lumMod val="65000"/>
                      <a:lumOff val="35000"/>
                    </a:schemeClr>
                  </a:solidFill>
                </a:rPr>
                <a:t>word</a:t>
              </a:r>
              <a:r>
                <a:rPr lang="zh-CN" altLang="en-US" sz="1400" dirty="0">
                  <a:solidFill>
                    <a:schemeClr val="tx1">
                      <a:lumMod val="65000"/>
                      <a:lumOff val="35000"/>
                    </a:schemeClr>
                  </a:solidFill>
                </a:rPr>
                <a:t>文档，再召开组长会议，将各组的数据表合并，形成一份总的</a:t>
              </a:r>
              <a:r>
                <a:rPr lang="en-US" altLang="zh-CN" sz="1400" dirty="0">
                  <a:solidFill>
                    <a:schemeClr val="tx1">
                      <a:lumMod val="65000"/>
                      <a:lumOff val="35000"/>
                    </a:schemeClr>
                  </a:solidFill>
                </a:rPr>
                <a:t>word</a:t>
              </a:r>
              <a:endParaRPr lang="en-US" altLang="zh-CN" sz="1400" dirty="0">
                <a:solidFill>
                  <a:schemeClr val="tx1">
                    <a:lumMod val="65000"/>
                    <a:lumOff val="35000"/>
                  </a:schemeClr>
                </a:solidFill>
              </a:endParaRPr>
            </a:p>
          </p:txBody>
        </p:sp>
        <p:sp>
          <p:nvSpPr>
            <p:cNvPr id="46" name="矩形 45"/>
            <p:cNvSpPr/>
            <p:nvPr/>
          </p:nvSpPr>
          <p:spPr>
            <a:xfrm>
              <a:off x="5133155" y="1649255"/>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solidFill>
                    <a:schemeClr val="tx1">
                      <a:lumMod val="65000"/>
                      <a:lumOff val="35000"/>
                    </a:schemeClr>
                  </a:solidFill>
                </a:rPr>
                <a:t>2.</a:t>
              </a:r>
              <a:r>
                <a:rPr lang="zh-CN" altLang="en-US" b="1" dirty="0">
                  <a:solidFill>
                    <a:schemeClr val="tx1">
                      <a:lumMod val="65000"/>
                      <a:lumOff val="35000"/>
                    </a:schemeClr>
                  </a:solidFill>
                </a:rPr>
                <a:t>形成</a:t>
              </a:r>
              <a:r>
                <a:rPr lang="en-US" altLang="zh-CN" b="1" dirty="0">
                  <a:solidFill>
                    <a:schemeClr val="tx1">
                      <a:lumMod val="65000"/>
                      <a:lumOff val="35000"/>
                    </a:schemeClr>
                  </a:solidFill>
                </a:rPr>
                <a:t>word</a:t>
              </a:r>
              <a:r>
                <a:rPr lang="zh-CN" altLang="en-US" b="1" dirty="0">
                  <a:solidFill>
                    <a:schemeClr val="tx1">
                      <a:lumMod val="65000"/>
                      <a:lumOff val="35000"/>
                    </a:schemeClr>
                  </a:solidFill>
                </a:rPr>
                <a:t>文档</a:t>
              </a:r>
              <a:endParaRPr lang="zh-CN" altLang="en-US" b="1" dirty="0">
                <a:solidFill>
                  <a:schemeClr val="tx1">
                    <a:lumMod val="65000"/>
                    <a:lumOff val="35000"/>
                  </a:schemeClr>
                </a:solidFill>
              </a:endParaRPr>
            </a:p>
          </p:txBody>
        </p:sp>
      </p:grpSp>
      <p:grpSp>
        <p:nvGrpSpPr>
          <p:cNvPr id="47" name="组合 46"/>
          <p:cNvGrpSpPr/>
          <p:nvPr/>
        </p:nvGrpSpPr>
        <p:grpSpPr>
          <a:xfrm>
            <a:off x="8155479" y="3679801"/>
            <a:ext cx="2988771" cy="1218764"/>
            <a:chOff x="5133155" y="1649255"/>
            <a:chExt cx="2988771" cy="1218764"/>
          </a:xfrm>
        </p:grpSpPr>
        <p:sp>
          <p:nvSpPr>
            <p:cNvPr id="48" name="矩形 47"/>
            <p:cNvSpPr/>
            <p:nvPr/>
          </p:nvSpPr>
          <p:spPr>
            <a:xfrm>
              <a:off x="5133155" y="2001879"/>
              <a:ext cx="2988771" cy="86614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65000"/>
                      <a:lumOff val="35000"/>
                    </a:schemeClr>
                  </a:solidFill>
                </a:rPr>
                <a:t>各组在开发时如果涉及到数据库的修改应先征求各组意见，同时将修改内容进行统一记录</a:t>
              </a:r>
              <a:endParaRPr lang="zh-CN" altLang="en-US" sz="1400" dirty="0">
                <a:solidFill>
                  <a:schemeClr val="tx1">
                    <a:lumMod val="65000"/>
                    <a:lumOff val="35000"/>
                  </a:schemeClr>
                </a:solidFill>
              </a:endParaRPr>
            </a:p>
          </p:txBody>
        </p:sp>
        <p:sp>
          <p:nvSpPr>
            <p:cNvPr id="49" name="矩形 48"/>
            <p:cNvSpPr/>
            <p:nvPr/>
          </p:nvSpPr>
          <p:spPr>
            <a:xfrm>
              <a:off x="5133155" y="1649255"/>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solidFill>
                    <a:schemeClr val="tx1">
                      <a:lumMod val="65000"/>
                      <a:lumOff val="35000"/>
                    </a:schemeClr>
                  </a:solidFill>
                </a:rPr>
                <a:t>4.</a:t>
              </a:r>
              <a:r>
                <a:rPr lang="zh-CN" altLang="en-US" b="1" dirty="0">
                  <a:solidFill>
                    <a:schemeClr val="tx1">
                      <a:lumMod val="65000"/>
                      <a:lumOff val="35000"/>
                    </a:schemeClr>
                  </a:solidFill>
                </a:rPr>
                <a:t>数据库的修改</a:t>
              </a:r>
              <a:endParaRPr lang="zh-CN" altLang="en-US" b="1" dirty="0">
                <a:solidFill>
                  <a:schemeClr val="tx1">
                    <a:lumMod val="65000"/>
                    <a:lumOff val="35000"/>
                  </a:schemeClr>
                </a:solidFill>
              </a:endParaRPr>
            </a:p>
          </p:txBody>
        </p:sp>
      </p:grpSp>
      <p:grpSp>
        <p:nvGrpSpPr>
          <p:cNvPr id="50" name="组合 49"/>
          <p:cNvGrpSpPr/>
          <p:nvPr/>
        </p:nvGrpSpPr>
        <p:grpSpPr>
          <a:xfrm>
            <a:off x="987575" y="1869837"/>
            <a:ext cx="2988771" cy="1218764"/>
            <a:chOff x="5133155" y="1649255"/>
            <a:chExt cx="2988771" cy="1218764"/>
          </a:xfrm>
        </p:grpSpPr>
        <p:sp>
          <p:nvSpPr>
            <p:cNvPr id="51" name="矩形 50"/>
            <p:cNvSpPr/>
            <p:nvPr/>
          </p:nvSpPr>
          <p:spPr>
            <a:xfrm>
              <a:off x="5133155" y="2001879"/>
              <a:ext cx="2988771" cy="86614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65000"/>
                      <a:lumOff val="35000"/>
                    </a:schemeClr>
                  </a:solidFill>
                </a:rPr>
                <a:t>再项目开始之前反复确定了需求，先由各小组讨论本组需求再召开组长会议讨论整体需求</a:t>
              </a:r>
              <a:endParaRPr lang="zh-CN" altLang="en-US" sz="1400" dirty="0">
                <a:solidFill>
                  <a:schemeClr val="tx1">
                    <a:lumMod val="65000"/>
                    <a:lumOff val="35000"/>
                  </a:schemeClr>
                </a:solidFill>
              </a:endParaRPr>
            </a:p>
          </p:txBody>
        </p:sp>
        <p:sp>
          <p:nvSpPr>
            <p:cNvPr id="52" name="矩形 51"/>
            <p:cNvSpPr/>
            <p:nvPr/>
          </p:nvSpPr>
          <p:spPr>
            <a:xfrm>
              <a:off x="5879952" y="1649255"/>
              <a:ext cx="2241974" cy="42354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dirty="0">
                  <a:solidFill>
                    <a:schemeClr val="tx1">
                      <a:lumMod val="65000"/>
                      <a:lumOff val="35000"/>
                    </a:schemeClr>
                  </a:solidFill>
                </a:rPr>
                <a:t>1.</a:t>
              </a:r>
              <a:r>
                <a:rPr lang="zh-CN" altLang="en-US" b="1" dirty="0">
                  <a:solidFill>
                    <a:schemeClr val="tx1">
                      <a:lumMod val="65000"/>
                      <a:lumOff val="35000"/>
                    </a:schemeClr>
                  </a:solidFill>
                </a:rPr>
                <a:t>确定需求</a:t>
              </a:r>
              <a:endParaRPr lang="zh-CN" altLang="en-US" b="1" dirty="0">
                <a:solidFill>
                  <a:schemeClr val="tx1">
                    <a:lumMod val="65000"/>
                    <a:lumOff val="35000"/>
                  </a:schemeClr>
                </a:solidFill>
              </a:endParaRPr>
            </a:p>
          </p:txBody>
        </p:sp>
      </p:grpSp>
      <p:grpSp>
        <p:nvGrpSpPr>
          <p:cNvPr id="53" name="组合 52"/>
          <p:cNvGrpSpPr/>
          <p:nvPr/>
        </p:nvGrpSpPr>
        <p:grpSpPr>
          <a:xfrm>
            <a:off x="987575" y="3679801"/>
            <a:ext cx="2988771" cy="1477209"/>
            <a:chOff x="5133155" y="1649255"/>
            <a:chExt cx="2988771" cy="1477209"/>
          </a:xfrm>
        </p:grpSpPr>
        <p:sp>
          <p:nvSpPr>
            <p:cNvPr id="54" name="矩形 53"/>
            <p:cNvSpPr/>
            <p:nvPr/>
          </p:nvSpPr>
          <p:spPr>
            <a:xfrm>
              <a:off x="5133155" y="2001879"/>
              <a:ext cx="2988771" cy="112458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schemeClr val="tx1">
                      <a:lumMod val="65000"/>
                      <a:lumOff val="35000"/>
                    </a:schemeClr>
                  </a:solidFill>
                </a:rPr>
                <a:t>将</a:t>
              </a:r>
              <a:r>
                <a:rPr lang="en-US" altLang="zh-CN" sz="1400" dirty="0">
                  <a:solidFill>
                    <a:schemeClr val="tx1">
                      <a:lumMod val="65000"/>
                      <a:lumOff val="35000"/>
                    </a:schemeClr>
                  </a:solidFill>
                </a:rPr>
                <a:t>word</a:t>
              </a:r>
              <a:r>
                <a:rPr lang="zh-CN" altLang="en-US" sz="1400" dirty="0">
                  <a:solidFill>
                    <a:schemeClr val="tx1">
                      <a:lumMod val="65000"/>
                      <a:lumOff val="35000"/>
                    </a:schemeClr>
                  </a:solidFill>
                </a:rPr>
                <a:t>文档中的内容转化为真正的数据表，同时导出为</a:t>
              </a:r>
              <a:r>
                <a:rPr lang="en-US" altLang="zh-CN" sz="1400" dirty="0">
                  <a:solidFill>
                    <a:schemeClr val="tx1">
                      <a:lumMod val="65000"/>
                      <a:lumOff val="35000"/>
                    </a:schemeClr>
                  </a:solidFill>
                </a:rPr>
                <a:t>sql</a:t>
              </a:r>
              <a:r>
                <a:rPr lang="zh-CN" altLang="en-US" sz="1400" dirty="0">
                  <a:solidFill>
                    <a:schemeClr val="tx1">
                      <a:lumMod val="65000"/>
                      <a:lumOff val="35000"/>
                    </a:schemeClr>
                  </a:solidFill>
                </a:rPr>
                <a:t>文件让各组确认，各组确认后用此数据库在本地进行开发，确保各组数据库统一</a:t>
              </a:r>
              <a:endParaRPr lang="zh-CN" altLang="en-US" sz="1400" dirty="0">
                <a:solidFill>
                  <a:schemeClr val="tx1">
                    <a:lumMod val="65000"/>
                    <a:lumOff val="35000"/>
                  </a:schemeClr>
                </a:solidFill>
              </a:endParaRPr>
            </a:p>
          </p:txBody>
        </p:sp>
        <p:sp>
          <p:nvSpPr>
            <p:cNvPr id="55" name="矩形 54"/>
            <p:cNvSpPr/>
            <p:nvPr/>
          </p:nvSpPr>
          <p:spPr>
            <a:xfrm>
              <a:off x="5879952" y="1649255"/>
              <a:ext cx="2241974" cy="42354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dirty="0">
                  <a:solidFill>
                    <a:schemeClr val="tx1">
                      <a:lumMod val="65000"/>
                      <a:lumOff val="35000"/>
                    </a:schemeClr>
                  </a:solidFill>
                </a:rPr>
                <a:t>3.</a:t>
              </a:r>
              <a:r>
                <a:rPr lang="zh-CN" altLang="en-US" b="1" dirty="0">
                  <a:solidFill>
                    <a:schemeClr val="tx1">
                      <a:lumMod val="65000"/>
                      <a:lumOff val="35000"/>
                    </a:schemeClr>
                  </a:solidFill>
                </a:rPr>
                <a:t>形成</a:t>
              </a:r>
              <a:r>
                <a:rPr lang="en-US" altLang="zh-CN" b="1" dirty="0">
                  <a:solidFill>
                    <a:schemeClr val="tx1">
                      <a:lumMod val="65000"/>
                      <a:lumOff val="35000"/>
                    </a:schemeClr>
                  </a:solidFill>
                </a:rPr>
                <a:t>sql</a:t>
              </a:r>
              <a:r>
                <a:rPr lang="zh-CN" altLang="en-US" b="1" dirty="0">
                  <a:solidFill>
                    <a:schemeClr val="tx1">
                      <a:lumMod val="65000"/>
                      <a:lumOff val="35000"/>
                    </a:schemeClr>
                  </a:solidFill>
                </a:rPr>
                <a:t>文件</a:t>
              </a:r>
              <a:endParaRPr lang="zh-CN" altLang="en-US" b="1" dirty="0">
                <a:solidFill>
                  <a:schemeClr val="tx1">
                    <a:lumMod val="65000"/>
                    <a:lumOff val="35000"/>
                  </a:schemeClr>
                </a:solidFill>
              </a:endParaRPr>
            </a:p>
          </p:txBody>
        </p:sp>
      </p:grpSp>
      <p:grpSp>
        <p:nvGrpSpPr>
          <p:cNvPr id="41" name="组合 40"/>
          <p:cNvGrpSpPr/>
          <p:nvPr/>
        </p:nvGrpSpPr>
        <p:grpSpPr>
          <a:xfrm>
            <a:off x="4212505" y="549249"/>
            <a:ext cx="3766991" cy="522190"/>
            <a:chOff x="2976152" y="4902428"/>
            <a:chExt cx="3766991" cy="522190"/>
          </a:xfrm>
        </p:grpSpPr>
        <p:sp>
          <p:nvSpPr>
            <p:cNvPr id="42" name="文本框 41"/>
            <p:cNvSpPr txBox="1"/>
            <p:nvPr/>
          </p:nvSpPr>
          <p:spPr>
            <a:xfrm>
              <a:off x="2976152" y="5171888"/>
              <a:ext cx="3766991" cy="252730"/>
            </a:xfrm>
            <a:prstGeom prst="rect">
              <a:avLst/>
            </a:prstGeom>
            <a:noFill/>
          </p:spPr>
          <p:txBody>
            <a:bodyPr wrap="square" rtlCol="0">
              <a:spAutoFit/>
              <a:scene3d>
                <a:camera prst="orthographicFront"/>
                <a:lightRig rig="threePt" dir="t"/>
              </a:scene3d>
              <a:sp3d contourW="12700"/>
            </a:bodyPr>
            <a:lstStyle/>
            <a:p>
              <a:pPr algn="ctr"/>
              <a:endParaRPr lang="en-US" altLang="zh-CN" sz="1050" dirty="0" smtClean="0">
                <a:solidFill>
                  <a:schemeClr val="accent1"/>
                </a:solidFill>
                <a:latin typeface="Century Gothic" panose="020B0502020202020204" pitchFamily="34" charset="0"/>
              </a:endParaRPr>
            </a:p>
          </p:txBody>
        </p:sp>
        <p:sp>
          <p:nvSpPr>
            <p:cNvPr id="43" name="文本框 42"/>
            <p:cNvSpPr txBox="1"/>
            <p:nvPr/>
          </p:nvSpPr>
          <p:spPr>
            <a:xfrm>
              <a:off x="3689984" y="4902428"/>
              <a:ext cx="2320290" cy="52197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chemeClr val="tx1">
                      <a:lumMod val="85000"/>
                      <a:lumOff val="15000"/>
                    </a:schemeClr>
                  </a:solidFill>
                </a:rPr>
                <a:t>数据库的设计</a:t>
              </a:r>
              <a:endParaRPr lang="zh-CN" altLang="en-US" sz="2800" b="1" dirty="0">
                <a:solidFill>
                  <a:schemeClr val="tx1">
                    <a:lumMod val="85000"/>
                    <a:lumOff val="1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0-#ppt_w/2"/>
                                          </p:val>
                                        </p:tav>
                                        <p:tav tm="100000">
                                          <p:val>
                                            <p:strVal val="#ppt_x"/>
                                          </p:val>
                                        </p:tav>
                                      </p:tavLst>
                                    </p:anim>
                                    <p:anim calcmode="lin" valueType="num">
                                      <p:cBhvr additive="base">
                                        <p:cTn id="14" dur="500" fill="hold"/>
                                        <p:tgtEl>
                                          <p:spTgt spid="50"/>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0-#ppt_w/2"/>
                                          </p:val>
                                        </p:tav>
                                        <p:tav tm="100000">
                                          <p:val>
                                            <p:strVal val="#ppt_x"/>
                                          </p:val>
                                        </p:tav>
                                      </p:tavLst>
                                    </p:anim>
                                    <p:anim calcmode="lin" valueType="num">
                                      <p:cBhvr additive="base">
                                        <p:cTn id="18" dur="500" fill="hold"/>
                                        <p:tgtEl>
                                          <p:spTgt spid="53"/>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1+#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1+#ppt_w/2"/>
                                          </p:val>
                                        </p:tav>
                                        <p:tav tm="100000">
                                          <p:val>
                                            <p:strVal val="#ppt_x"/>
                                          </p:val>
                                        </p:tav>
                                      </p:tavLst>
                                    </p:anim>
                                    <p:anim calcmode="lin" valueType="num">
                                      <p:cBhvr additive="base">
                                        <p:cTn id="26"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ISLIDE.DIAGRAM" val="58dd2056-292b-4f9c-8e53-2657d3afde17"/>
</p:tagLst>
</file>

<file path=ppt/tags/tag2.xml><?xml version="1.0" encoding="utf-8"?>
<p:tagLst xmlns:p="http://schemas.openxmlformats.org/presentationml/2006/main">
  <p:tag name="ISLIDE.DIAGRAM" val="301095da-0b40-4dbb-bbb0-2190351696ea"/>
</p:tagLst>
</file>

<file path=ppt/theme/theme1.xml><?xml version="1.0" encoding="utf-8"?>
<a:theme xmlns:a="http://schemas.openxmlformats.org/drawingml/2006/main" name="包图主题2">
  <a:themeElements>
    <a:clrScheme name="自定义 275">
      <a:dk1>
        <a:srgbClr val="000000"/>
      </a:dk1>
      <a:lt1>
        <a:srgbClr val="FFFFFF"/>
      </a:lt1>
      <a:dk2>
        <a:srgbClr val="778495"/>
      </a:dk2>
      <a:lt2>
        <a:srgbClr val="F0F0F0"/>
      </a:lt2>
      <a:accent1>
        <a:srgbClr val="093759"/>
      </a:accent1>
      <a:accent2>
        <a:srgbClr val="1270B6"/>
      </a:accent2>
      <a:accent3>
        <a:srgbClr val="093759"/>
      </a:accent3>
      <a:accent4>
        <a:srgbClr val="1270B6"/>
      </a:accent4>
      <a:accent5>
        <a:srgbClr val="093759"/>
      </a:accent5>
      <a:accent6>
        <a:srgbClr val="1270B6"/>
      </a:accent6>
      <a:hlink>
        <a:srgbClr val="FFFFFF"/>
      </a:hlink>
      <a:folHlink>
        <a:srgbClr val="FFFFF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4414</Words>
  <Application>WPS 演示</Application>
  <PresentationFormat>宽屏</PresentationFormat>
  <Paragraphs>620</Paragraphs>
  <Slides>70</Slides>
  <Notes>26</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vt:i4>
      </vt:variant>
      <vt:variant>
        <vt:lpstr>幻灯片标题</vt:lpstr>
      </vt:variant>
      <vt:variant>
        <vt:i4>70</vt:i4>
      </vt:variant>
    </vt:vector>
  </HeadingPairs>
  <TitlesOfParts>
    <vt:vector size="92" baseType="lpstr">
      <vt:lpstr>Arial</vt:lpstr>
      <vt:lpstr>方正书宋_GBK</vt:lpstr>
      <vt:lpstr>Wingdings</vt:lpstr>
      <vt:lpstr>微软雅黑</vt:lpstr>
      <vt:lpstr>Calibri</vt:lpstr>
      <vt:lpstr>宋体</vt:lpstr>
      <vt:lpstr>Arial</vt:lpstr>
      <vt:lpstr>微软雅黑</vt:lpstr>
      <vt:lpstr>Century Gothic</vt:lpstr>
      <vt:lpstr>Agency FB</vt:lpstr>
      <vt:lpstr>Gill Sans</vt:lpstr>
      <vt:lpstr>汉仪旗黑KW</vt:lpstr>
      <vt:lpstr>宋体</vt:lpstr>
      <vt:lpstr>Arial Unicode MS</vt:lpstr>
      <vt:lpstr>苹方-简</vt:lpstr>
      <vt:lpstr>等线</vt:lpstr>
      <vt:lpstr>汉仪中等线KW</vt:lpstr>
      <vt:lpstr>微软雅黑</vt:lpstr>
      <vt:lpstr>Helvetica Neue</vt:lpstr>
      <vt:lpstr>汉仪书宋二KW</vt:lpstr>
      <vt:lpstr>包图主题2</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klx</cp:lastModifiedBy>
  <cp:revision>42</cp:revision>
  <dcterms:created xsi:type="dcterms:W3CDTF">2019-05-27T13:25:13Z</dcterms:created>
  <dcterms:modified xsi:type="dcterms:W3CDTF">2019-05-27T13:25:13Z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2052-1.1.0.1454</vt:lpwstr>
  </property>
</Properties>
</file>